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6" r:id="rId1"/>
    <p:sldMasterId id="2147483687" r:id="rId2"/>
  </p:sldMasterIdLst>
  <p:notesMasterIdLst>
    <p:notesMasterId r:id="rId43"/>
  </p:notesMasterIdLst>
  <p:sldIdLst>
    <p:sldId id="260" r:id="rId3"/>
    <p:sldId id="262" r:id="rId4"/>
    <p:sldId id="265" r:id="rId5"/>
    <p:sldId id="266" r:id="rId6"/>
    <p:sldId id="354" r:id="rId7"/>
    <p:sldId id="352" r:id="rId8"/>
    <p:sldId id="342" r:id="rId9"/>
    <p:sldId id="357" r:id="rId10"/>
    <p:sldId id="358" r:id="rId11"/>
    <p:sldId id="359" r:id="rId12"/>
    <p:sldId id="360" r:id="rId13"/>
    <p:sldId id="361" r:id="rId14"/>
    <p:sldId id="362" r:id="rId15"/>
    <p:sldId id="363" r:id="rId16"/>
    <p:sldId id="364" r:id="rId17"/>
    <p:sldId id="365" r:id="rId18"/>
    <p:sldId id="366" r:id="rId19"/>
    <p:sldId id="367" r:id="rId20"/>
    <p:sldId id="368" r:id="rId21"/>
    <p:sldId id="369" r:id="rId22"/>
    <p:sldId id="370" r:id="rId23"/>
    <p:sldId id="371" r:id="rId24"/>
    <p:sldId id="372" r:id="rId25"/>
    <p:sldId id="373" r:id="rId26"/>
    <p:sldId id="374" r:id="rId27"/>
    <p:sldId id="375" r:id="rId28"/>
    <p:sldId id="376" r:id="rId29"/>
    <p:sldId id="377" r:id="rId30"/>
    <p:sldId id="378" r:id="rId31"/>
    <p:sldId id="379" r:id="rId32"/>
    <p:sldId id="380" r:id="rId33"/>
    <p:sldId id="381" r:id="rId34"/>
    <p:sldId id="382" r:id="rId35"/>
    <p:sldId id="383" r:id="rId36"/>
    <p:sldId id="384" r:id="rId37"/>
    <p:sldId id="276" r:id="rId38"/>
    <p:sldId id="277" r:id="rId39"/>
    <p:sldId id="279" r:id="rId40"/>
    <p:sldId id="278" r:id="rId41"/>
    <p:sldId id="340" r:id="rId42"/>
  </p:sldIdLst>
  <p:sldSz cx="9144000" cy="5143500" type="screen16x9"/>
  <p:notesSz cx="6858000" cy="9144000"/>
  <p:embeddedFontLst>
    <p:embeddedFont>
      <p:font typeface="IBM Plex Sans" panose="020B0503050203000203" pitchFamily="34" charset="0"/>
      <p:regular r:id="rId44"/>
      <p:bold r:id="rId45"/>
      <p:italic r:id="rId46"/>
      <p:boldItalic r:id="rId47"/>
    </p:embeddedFont>
    <p:embeddedFont>
      <p:font typeface="IBM Plex Sans SemiBold" panose="020F0502020204030204" pitchFamily="34" charset="0"/>
      <p:regular r:id="rId48"/>
      <p:bold r:id="rId49"/>
      <p:italic r:id="rId50"/>
      <p:boldItalic r:id="rId51"/>
    </p:embeddedFont>
    <p:embeddedFont>
      <p:font typeface="Roboto" panose="02000000000000000000" pitchFamily="2" charset="0"/>
      <p:regular r:id="rId52"/>
      <p:bold r:id="rId53"/>
      <p:italic r:id="rId54"/>
      <p:boldItalic r:id="rId5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911E0C6-04A5-435A-A087-4573719FD27F}">
  <a:tblStyle styleId="{1911E0C6-04A5-435A-A087-4573719FD27F}" styleName="Table_0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BD80E717-30CA-4596-AD97-4B5B44837CC0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6296"/>
  </p:normalViewPr>
  <p:slideViewPr>
    <p:cSldViewPr snapToGrid="0">
      <p:cViewPr varScale="1">
        <p:scale>
          <a:sx n="145" d="100"/>
          <a:sy n="145" d="100"/>
        </p:scale>
        <p:origin x="680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font" Target="fonts/font4.fntdata"/><Relationship Id="rId50" Type="http://schemas.openxmlformats.org/officeDocument/2006/relationships/font" Target="fonts/font7.fntdata"/><Relationship Id="rId55" Type="http://schemas.openxmlformats.org/officeDocument/2006/relationships/font" Target="fonts/font12.fntdata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font" Target="fonts/font2.fntdata"/><Relationship Id="rId53" Type="http://schemas.openxmlformats.org/officeDocument/2006/relationships/font" Target="fonts/font10.fntdata"/><Relationship Id="rId58" Type="http://schemas.openxmlformats.org/officeDocument/2006/relationships/theme" Target="theme/theme1.xml"/><Relationship Id="rId5" Type="http://schemas.openxmlformats.org/officeDocument/2006/relationships/slide" Target="slides/slide3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notesMaster" Target="notesMasters/notesMaster1.xml"/><Relationship Id="rId48" Type="http://schemas.openxmlformats.org/officeDocument/2006/relationships/font" Target="fonts/font5.fntdata"/><Relationship Id="rId56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font" Target="fonts/font8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font" Target="fonts/font3.fntdata"/><Relationship Id="rId59" Type="http://schemas.openxmlformats.org/officeDocument/2006/relationships/tableStyles" Target="tableStyle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6.fntdata"/><Relationship Id="rId57" Type="http://schemas.openxmlformats.org/officeDocument/2006/relationships/viewProps" Target="viewProps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font" Target="fonts/font1.fntdata"/><Relationship Id="rId52" Type="http://schemas.openxmlformats.org/officeDocument/2006/relationships/font" Target="fonts/font9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gif>
</file>

<file path=ppt/media/image3.png>
</file>

<file path=ppt/media/image30.gif>
</file>

<file path=ppt/media/image31.gif>
</file>

<file path=ppt/media/image32.gif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23a91b3b6c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123a91b3b6c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Иллюстрацию меняем на релевантную теме урока!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11dc93cbcf3_0_20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11dc93cbcf3_0_20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05675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11dc93cbcf3_0_20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11dc93cbcf3_0_20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568859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11dc93cbcf3_0_20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11dc93cbcf3_0_20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6464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11e55efe0d6_0_13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11e55efe0d6_0_13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85576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11dc93cbcf3_0_20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11dc93cbcf3_0_20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91218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11dc93cbcf3_0_20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11dc93cbcf3_0_20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374983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11dc93cbcf3_0_20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11dc93cbcf3_0_20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93631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11dc93cbcf3_0_20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11dc93cbcf3_0_20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260258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11dc93cbcf3_0_20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11dc93cbcf3_0_20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011084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11e55efe0d6_0_13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11e55efe0d6_0_13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36370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1d5e2eb929_0_8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11d5e2eb929_0_8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Стандартный слайд знакомства. Не меняем его, меняем текст в нем. 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11dc93cbcf3_0_20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11dc93cbcf3_0_20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163045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11dc93cbcf3_0_20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11dc93cbcf3_0_20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60966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11dc93cbcf3_0_20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11dc93cbcf3_0_20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358114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11dc93cbcf3_0_20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11dc93cbcf3_0_20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316742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11dc93cbcf3_0_20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11dc93cbcf3_0_20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823049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11dc93cbcf3_0_20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11dc93cbcf3_0_20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299609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11dc93cbcf3_0_20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11dc93cbcf3_0_20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620750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11dc93cbcf3_0_20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11dc93cbcf3_0_20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993517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11e55efe0d6_0_13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11e55efe0d6_0_13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104688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11dc93cbcf3_0_20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11dc93cbcf3_0_20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99379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1d5e2eb929_0_14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11d5e2eb929_0_14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Стандартный слайд. Не меняем его, меняем текст в нем. </a:t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11dc93cbcf3_0_20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11dc93cbcf3_0_20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493998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11dc93cbcf3_0_20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11dc93cbcf3_0_20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87809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11dc93cbcf3_0_20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11dc93cbcf3_0_20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2241247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11dc93cbcf3_0_20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11dc93cbcf3_0_20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334006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11e55efe0d6_0_13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11e55efe0d6_0_13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882981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11dc93cbcf3_0_20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11dc93cbcf3_0_20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498108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12452ba4294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12452ba4294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3" name="Google Shape;12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923527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12452ba4294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12452ba4294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3" name="Google Shape;12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100055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1dc93cbcf3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1dc93cbcf3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9" name="Google Shape;1179;g1250beec9ad_0_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0" name="Google Shape;1180;g1250beec9ad_0_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11dc93cbcf3_0_20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11dc93cbcf3_0_20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43625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11e55efe0d6_0_13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11e55efe0d6_0_13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072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11dc93cbcf3_0_20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11dc93cbcf3_0_20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95534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11dc93cbcf3_0_20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11dc93cbcf3_0_20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08250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11e55efe0d6_0_13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11e55efe0d6_0_13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38293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Титульный слайд (зеленый фон)">
  <p:cSld name="1_Title slide 5_2_1_16">
    <p:bg>
      <p:bgPr>
        <a:solidFill>
          <a:srgbClr val="252525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6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59" name="Google Shape;59;p16"/>
          <p:cNvSpPr txBox="1">
            <a:spLocks noGrp="1"/>
          </p:cNvSpPr>
          <p:nvPr>
            <p:ph type="subTitle" idx="1"/>
          </p:nvPr>
        </p:nvSpPr>
        <p:spPr>
          <a:xfrm>
            <a:off x="540000" y="3272200"/>
            <a:ext cx="3852000" cy="14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60" name="Google Shape;60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40000" y="360000"/>
            <a:ext cx="1611100" cy="207675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6"/>
          <p:cNvSpPr/>
          <p:nvPr/>
        </p:nvSpPr>
        <p:spPr>
          <a:xfrm>
            <a:off x="4979150" y="0"/>
            <a:ext cx="41649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Карточка преподавателя">
  <p:cSld name="1_Title slide 5_2_1_2_1_1_1">
    <p:bg>
      <p:bgPr>
        <a:solidFill>
          <a:schemeClr val="lt1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7"/>
          <p:cNvSpPr txBox="1">
            <a:spLocks noGrp="1"/>
          </p:cNvSpPr>
          <p:nvPr>
            <p:ph type="title"/>
          </p:nvPr>
        </p:nvSpPr>
        <p:spPr>
          <a:xfrm>
            <a:off x="3805200" y="7200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subTitle" idx="1"/>
          </p:nvPr>
        </p:nvSpPr>
        <p:spPr>
          <a:xfrm>
            <a:off x="3805200" y="1122600"/>
            <a:ext cx="47988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None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subTitle" idx="2"/>
          </p:nvPr>
        </p:nvSpPr>
        <p:spPr>
          <a:xfrm>
            <a:off x="3805200" y="15987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7"/>
          <p:cNvSpPr txBox="1">
            <a:spLocks noGrp="1"/>
          </p:cNvSpPr>
          <p:nvPr>
            <p:ph type="body" idx="3"/>
          </p:nvPr>
        </p:nvSpPr>
        <p:spPr>
          <a:xfrm>
            <a:off x="3805200" y="2275800"/>
            <a:ext cx="3996300" cy="222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67" name="Google Shape;67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7"/>
          <p:cNvSpPr txBox="1">
            <a:spLocks noGrp="1"/>
          </p:cNvSpPr>
          <p:nvPr>
            <p:ph type="subTitle" idx="4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План курса">
  <p:cSld name="1_Title slide 5_2_1_4_1_1_1_1_1_1">
    <p:bg>
      <p:bgPr>
        <a:solidFill>
          <a:schemeClr val="lt1"/>
        </a:solid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95" name="Google Shape;95;p19"/>
          <p:cNvSpPr txBox="1">
            <a:spLocks noGrp="1"/>
          </p:cNvSpPr>
          <p:nvPr>
            <p:ph type="subTitle" idx="1"/>
          </p:nvPr>
        </p:nvSpPr>
        <p:spPr>
          <a:xfrm>
            <a:off x="540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96" name="Google Shape;96;p19"/>
          <p:cNvSpPr txBox="1">
            <a:spLocks noGrp="1"/>
          </p:cNvSpPr>
          <p:nvPr>
            <p:ph type="subTitle" idx="2"/>
          </p:nvPr>
        </p:nvSpPr>
        <p:spPr>
          <a:xfrm>
            <a:off x="540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97" name="Google Shape;97;p19"/>
          <p:cNvSpPr txBox="1">
            <a:spLocks noGrp="1"/>
          </p:cNvSpPr>
          <p:nvPr>
            <p:ph type="subTitle" idx="3"/>
          </p:nvPr>
        </p:nvSpPr>
        <p:spPr>
          <a:xfrm>
            <a:off x="540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98" name="Google Shape;98;p19"/>
          <p:cNvSpPr txBox="1">
            <a:spLocks noGrp="1"/>
          </p:cNvSpPr>
          <p:nvPr>
            <p:ph type="subTitle" idx="4"/>
          </p:nvPr>
        </p:nvSpPr>
        <p:spPr>
          <a:xfrm>
            <a:off x="2646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99" name="Google Shape;99;p19"/>
          <p:cNvSpPr txBox="1">
            <a:spLocks noGrp="1"/>
          </p:cNvSpPr>
          <p:nvPr>
            <p:ph type="subTitle" idx="5"/>
          </p:nvPr>
        </p:nvSpPr>
        <p:spPr>
          <a:xfrm>
            <a:off x="2646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00" name="Google Shape;100;p19"/>
          <p:cNvSpPr txBox="1">
            <a:spLocks noGrp="1"/>
          </p:cNvSpPr>
          <p:nvPr>
            <p:ph type="subTitle" idx="6"/>
          </p:nvPr>
        </p:nvSpPr>
        <p:spPr>
          <a:xfrm>
            <a:off x="2646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01" name="Google Shape;101;p19"/>
          <p:cNvSpPr txBox="1">
            <a:spLocks noGrp="1"/>
          </p:cNvSpPr>
          <p:nvPr>
            <p:ph type="subTitle" idx="7"/>
          </p:nvPr>
        </p:nvSpPr>
        <p:spPr>
          <a:xfrm>
            <a:off x="4752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02" name="Google Shape;102;p19"/>
          <p:cNvSpPr txBox="1">
            <a:spLocks noGrp="1"/>
          </p:cNvSpPr>
          <p:nvPr>
            <p:ph type="subTitle" idx="8"/>
          </p:nvPr>
        </p:nvSpPr>
        <p:spPr>
          <a:xfrm>
            <a:off x="4752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03" name="Google Shape;103;p19"/>
          <p:cNvSpPr txBox="1">
            <a:spLocks noGrp="1"/>
          </p:cNvSpPr>
          <p:nvPr>
            <p:ph type="subTitle" idx="9"/>
          </p:nvPr>
        </p:nvSpPr>
        <p:spPr>
          <a:xfrm>
            <a:off x="4752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04" name="Google Shape;104;p19"/>
          <p:cNvSpPr txBox="1">
            <a:spLocks noGrp="1"/>
          </p:cNvSpPr>
          <p:nvPr>
            <p:ph type="subTitle" idx="13"/>
          </p:nvPr>
        </p:nvSpPr>
        <p:spPr>
          <a:xfrm>
            <a:off x="6858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05" name="Google Shape;105;p19"/>
          <p:cNvSpPr txBox="1">
            <a:spLocks noGrp="1"/>
          </p:cNvSpPr>
          <p:nvPr>
            <p:ph type="subTitle" idx="14"/>
          </p:nvPr>
        </p:nvSpPr>
        <p:spPr>
          <a:xfrm>
            <a:off x="6858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06" name="Google Shape;106;p19"/>
          <p:cNvSpPr txBox="1">
            <a:spLocks noGrp="1"/>
          </p:cNvSpPr>
          <p:nvPr>
            <p:ph type="subTitle" idx="15"/>
          </p:nvPr>
        </p:nvSpPr>
        <p:spPr>
          <a:xfrm>
            <a:off x="6858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107" name="Google Shape;107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9"/>
          <p:cNvSpPr txBox="1">
            <a:spLocks noGrp="1"/>
          </p:cNvSpPr>
          <p:nvPr>
            <p:ph type="subTitle" idx="16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Пустой слайд">
  <p:cSld name="1_Title slide 5_2_1_12">
    <p:bg>
      <p:bgPr>
        <a:solidFill>
          <a:schemeClr val="lt1"/>
        </a:solidFill>
        <a:effectLst/>
      </p:bgPr>
    </p:bg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122" name="Google Shape;122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Отбивка (текст по центру)">
  <p:cSld name="CUSTOM_2_1_5">
    <p:bg>
      <p:bgPr>
        <a:solidFill>
          <a:srgbClr val="8D46F6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6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40" name="Google Shape;140;p26"/>
          <p:cNvSpPr txBox="1">
            <a:spLocks noGrp="1"/>
          </p:cNvSpPr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Заголовок в одну строку">
  <p:cSld name="1_Title slide 5_2_1_2_1_2">
    <p:bg>
      <p:bgPr>
        <a:solidFill>
          <a:schemeClr val="lt1"/>
        </a:solid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5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84" name="Google Shape;184;p35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38556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185" name="Google Shape;185;p35"/>
          <p:cNvSpPr txBox="1">
            <a:spLocks noGrp="1"/>
          </p:cNvSpPr>
          <p:nvPr>
            <p:ph type="subTitle" idx="2"/>
          </p:nvPr>
        </p:nvSpPr>
        <p:spPr>
          <a:xfrm>
            <a:off x="540000" y="11844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86" name="Google Shape;186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 Пустой слайд">
  <p:cSld name="1_Title slide 5_2_1_13">
    <p:bg>
      <p:bgPr>
        <a:solidFill>
          <a:schemeClr val="lt1"/>
        </a:solid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37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 Пустой слайд 2">
  <p:cSld name="1_Title slide 5_2_1_14">
    <p:bg>
      <p:bgPr>
        <a:solidFill>
          <a:schemeClr val="lt1"/>
        </a:solidFill>
        <a:effectLst/>
      </p:bgPr>
    </p:bg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38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 Пустой слайд 3">
  <p:cSld name="1_Title slide 5_2_1_15">
    <p:bg>
      <p:bgPr>
        <a:solidFill>
          <a:schemeClr val="lt1"/>
        </a:solidFill>
        <a:effectLst/>
      </p:bgPr>
    </p:bg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39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Отбивка &quot;вопросы?&quot;">
  <p:cSld name="6_Отбивка &quot;вопросы?&quot;">
    <p:bg>
      <p:bgPr>
        <a:solidFill>
          <a:srgbClr val="252525"/>
        </a:solid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9187473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Пустой слайд (бежевый фон слева)">
  <p:cSld name="5 Пустой слайд (бежевый фон слева)">
    <p:bg>
      <p:bgPr>
        <a:solidFill>
          <a:schemeClr val="lt1"/>
        </a:solid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3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4032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126" name="Google Shape;126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881270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4" r:id="rId3"/>
    <p:sldLayoutId id="2147483667" r:id="rId4"/>
    <p:sldLayoutId id="2147483671" r:id="rId5"/>
    <p:sldLayoutId id="2147483680" r:id="rId6"/>
    <p:sldLayoutId id="2147483682" r:id="rId7"/>
    <p:sldLayoutId id="2147483683" r:id="rId8"/>
    <p:sldLayoutId id="2147483684" r:id="rId9"/>
    <p:sldLayoutId id="2147483688" r:id="rId10"/>
    <p:sldLayoutId id="214748368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25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6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gif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32.gif"/><Relationship Id="rId5" Type="http://schemas.openxmlformats.org/officeDocument/2006/relationships/image" Target="../media/image31.gif"/><Relationship Id="rId4" Type="http://schemas.openxmlformats.org/officeDocument/2006/relationships/image" Target="../media/image30.gif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46"/>
          <p:cNvSpPr txBox="1">
            <a:spLocks noGrp="1"/>
          </p:cNvSpPr>
          <p:nvPr>
            <p:ph type="title"/>
          </p:nvPr>
        </p:nvSpPr>
        <p:spPr>
          <a:xfrm>
            <a:off x="540000" y="1224248"/>
            <a:ext cx="3602792" cy="2695004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ru-RU" dirty="0"/>
              <a:t>Основные нотации для моделирования бизнес-процессов</a:t>
            </a:r>
            <a:endParaRPr dirty="0"/>
          </a:p>
        </p:txBody>
      </p:sp>
      <p:pic>
        <p:nvPicPr>
          <p:cNvPr id="240" name="Google Shape;240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2000" y="925525"/>
            <a:ext cx="3903476" cy="329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74"/>
          <p:cNvSpPr txBox="1"/>
          <p:nvPr/>
        </p:nvSpPr>
        <p:spPr>
          <a:xfrm>
            <a:off x="541775" y="720000"/>
            <a:ext cx="38520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noAutofit/>
          </a:bodyPr>
          <a:lstStyle/>
          <a:p>
            <a:pPr lvl="0"/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Типы диаграмм </a:t>
            </a:r>
            <a:r>
              <a:rPr lang="en-US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UML</a:t>
            </a:r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 (1/3)</a:t>
            </a:r>
            <a:endParaRPr lang="en-US" sz="1800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2" name="Google Shape;414;p58">
            <a:extLst>
              <a:ext uri="{FF2B5EF4-FFF2-40B4-BE49-F238E27FC236}">
                <a16:creationId xmlns:a16="http://schemas.microsoft.com/office/drawing/2014/main" id="{217959B2-2472-8E5A-FA69-43F573AEE7B0}"/>
              </a:ext>
            </a:extLst>
          </p:cNvPr>
          <p:cNvSpPr txBox="1"/>
          <p:nvPr/>
        </p:nvSpPr>
        <p:spPr>
          <a:xfrm>
            <a:off x="539999" y="1176521"/>
            <a:ext cx="6005179" cy="32719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600" rIns="0" bIns="0" anchor="t" anchorCtr="0">
            <a:spAutoFit/>
          </a:bodyPr>
          <a:lstStyle/>
          <a:p>
            <a:pPr marL="103800">
              <a:buClr>
                <a:srgbClr val="684AE0"/>
              </a:buClr>
              <a:buSzPts val="1200"/>
            </a:pPr>
            <a:r>
              <a:rPr lang="ru-RU" sz="1200" i="1" u="sng" dirty="0">
                <a:latin typeface="IBM Plex Sans"/>
                <a:ea typeface="IBM Plex Sans"/>
                <a:cs typeface="IBM Plex Sans"/>
                <a:sym typeface="IBM Plex Sans"/>
              </a:rPr>
              <a:t>В языке </a:t>
            </a:r>
            <a:r>
              <a:rPr lang="en-US" sz="1200" i="1" u="sng" dirty="0">
                <a:latin typeface="IBM Plex Sans"/>
                <a:ea typeface="IBM Plex Sans"/>
                <a:cs typeface="IBM Plex Sans"/>
                <a:sym typeface="IBM Plex Sans"/>
              </a:rPr>
              <a:t>UML </a:t>
            </a:r>
            <a:r>
              <a:rPr lang="ru-RU" sz="1200" i="1" u="sng" dirty="0">
                <a:latin typeface="IBM Plex Sans"/>
                <a:ea typeface="IBM Plex Sans"/>
                <a:cs typeface="IBM Plex Sans"/>
                <a:sym typeface="IBM Plex Sans"/>
              </a:rPr>
              <a:t>существуют </a:t>
            </a:r>
            <a:r>
              <a:rPr lang="ru-RU" sz="1200" i="1" u="sng" dirty="0" err="1">
                <a:latin typeface="IBM Plex Sans"/>
                <a:ea typeface="IBM Plex Sans"/>
                <a:cs typeface="IBM Plex Sans"/>
                <a:sym typeface="IBM Plex Sans"/>
              </a:rPr>
              <a:t>слудующие</a:t>
            </a:r>
            <a:r>
              <a:rPr lang="ru-RU" sz="1200" i="1" u="sng" dirty="0">
                <a:latin typeface="IBM Plex Sans"/>
                <a:ea typeface="IBM Plex Sans"/>
                <a:cs typeface="IBM Plex Sans"/>
                <a:sym typeface="IBM Plex Sans"/>
              </a:rPr>
              <a:t> типы диаграмм:</a:t>
            </a:r>
          </a:p>
          <a:p>
            <a:pPr marL="410400" lvl="0" indent="-306600">
              <a:spcBef>
                <a:spcPts val="600"/>
              </a:spcBef>
              <a:buClr>
                <a:srgbClr val="684AE0"/>
              </a:buClr>
              <a:buSzPts val="1200"/>
              <a:buFont typeface="Zapf Dingbats"/>
              <a:buChar char="➜"/>
            </a:pPr>
            <a:r>
              <a:rPr lang="en-US" sz="1200" dirty="0">
                <a:latin typeface="IBM Plex Sans SemiBold"/>
                <a:cs typeface="IBM Plex Sans SemiBold"/>
                <a:sym typeface="IBM Plex Sans"/>
              </a:rPr>
              <a:t>Use-case diagram </a:t>
            </a:r>
            <a:br>
              <a:rPr lang="ru-RU" sz="1200" b="1" dirty="0">
                <a:latin typeface="IBM Plex Sans SemiBold"/>
                <a:cs typeface="IBM Plex Sans SemiBold"/>
                <a:sym typeface="IBM Plex Sans"/>
              </a:rPr>
            </a:br>
            <a:r>
              <a:rPr lang="ru-RU" sz="1200" dirty="0">
                <a:latin typeface="IBM Plex Sans"/>
                <a:sym typeface="IBM Plex Sans"/>
              </a:rPr>
              <a:t>Диаграмма прецедентов:</a:t>
            </a:r>
            <a:r>
              <a:rPr lang="en-US" sz="1200" dirty="0">
                <a:latin typeface="IBM Plex Sans"/>
                <a:sym typeface="IBM Plex Sans"/>
              </a:rPr>
              <a:t> </a:t>
            </a:r>
            <a:r>
              <a:rPr lang="ru-RU" sz="1200" dirty="0">
                <a:latin typeface="IBM Plex Sans"/>
                <a:sym typeface="IBM Plex Sans"/>
              </a:rPr>
              <a:t>в основе – </a:t>
            </a:r>
            <a:r>
              <a:rPr lang="en-US" sz="1200" dirty="0">
                <a:latin typeface="IBM Plex Sans"/>
                <a:sym typeface="IBM Plex Sans"/>
              </a:rPr>
              <a:t>Actor (</a:t>
            </a:r>
            <a:r>
              <a:rPr lang="ru-RU" sz="1200" dirty="0">
                <a:latin typeface="IBM Plex Sans"/>
                <a:sym typeface="IBM Plex Sans"/>
              </a:rPr>
              <a:t>исполнитель), который устанавливает логические связи между ролями и прецедентами (вариантами использования).</a:t>
            </a:r>
            <a:endParaRPr lang="en-US" sz="1200" dirty="0">
              <a:latin typeface="IBM Plex Sans"/>
              <a:sym typeface="IBM Plex Sans"/>
            </a:endParaRPr>
          </a:p>
          <a:p>
            <a:pPr marL="410400" lvl="0" indent="-306600">
              <a:spcBef>
                <a:spcPts val="600"/>
              </a:spcBef>
              <a:buClr>
                <a:srgbClr val="684AE0"/>
              </a:buClr>
              <a:buSzPts val="1200"/>
              <a:buFont typeface="Zapf Dingbats"/>
              <a:buChar char="➜"/>
            </a:pPr>
            <a:r>
              <a:rPr lang="en-US" sz="1200" dirty="0">
                <a:latin typeface="IBM Plex Sans SemiBold"/>
                <a:cs typeface="IBM Plex Sans SemiBold"/>
                <a:sym typeface="IBM Plex Sans"/>
              </a:rPr>
              <a:t>Class diagram </a:t>
            </a:r>
            <a:br>
              <a:rPr lang="ru-RU" sz="1200" b="1" dirty="0">
                <a:latin typeface="IBM Plex Sans SemiBold"/>
                <a:cs typeface="IBM Plex Sans SemiBold"/>
                <a:sym typeface="IBM Plex Sans"/>
              </a:rPr>
            </a:br>
            <a:r>
              <a:rPr lang="ru-RU" sz="1200" dirty="0">
                <a:latin typeface="IBM Plex Sans"/>
                <a:sym typeface="IBM Plex Sans"/>
              </a:rPr>
              <a:t>Диаграмма классов:</a:t>
            </a:r>
            <a:r>
              <a:rPr lang="en-US" sz="1200" dirty="0">
                <a:latin typeface="IBM Plex Sans"/>
                <a:sym typeface="IBM Plex Sans"/>
              </a:rPr>
              <a:t> </a:t>
            </a:r>
            <a:r>
              <a:rPr lang="ru-RU" sz="1200" dirty="0">
                <a:latin typeface="IBM Plex Sans"/>
                <a:sym typeface="IBM Plex Sans"/>
              </a:rPr>
              <a:t>представляет собой набор статических и декларативных элементов модели, имеющие общие атрибуты и операции. Диаграмма имеет наиболее полное и развернутое описание связей в программном коде, функциональности и информации об отдельных классах</a:t>
            </a:r>
          </a:p>
          <a:p>
            <a:pPr marL="410400" indent="-306600">
              <a:spcBef>
                <a:spcPts val="600"/>
              </a:spcBef>
              <a:buClr>
                <a:srgbClr val="684AE0"/>
              </a:buClr>
              <a:buSzPts val="1200"/>
              <a:buFont typeface="Zapf Dingbats"/>
              <a:buChar char="➜"/>
            </a:pPr>
            <a:r>
              <a:rPr lang="en-US" sz="1200" dirty="0">
                <a:latin typeface="IBM Plex Sans SemiBold"/>
                <a:cs typeface="IBM Plex Sans SemiBold"/>
                <a:sym typeface="IBM Plex Sans"/>
              </a:rPr>
              <a:t>Activity diagram </a:t>
            </a:r>
            <a:br>
              <a:rPr lang="ru-RU" sz="1200" b="1" dirty="0">
                <a:latin typeface="IBM Plex Sans SemiBold"/>
                <a:cs typeface="IBM Plex Sans SemiBold"/>
                <a:sym typeface="IBM Plex Sans"/>
              </a:rPr>
            </a:br>
            <a:r>
              <a:rPr lang="ru-RU" sz="1200" dirty="0">
                <a:latin typeface="IBM Plex Sans"/>
                <a:sym typeface="IBM Plex Sans"/>
              </a:rPr>
              <a:t>Диаграмма активностей:</a:t>
            </a:r>
            <a:r>
              <a:rPr lang="en-US" sz="1200" dirty="0">
                <a:latin typeface="IBM Plex Sans"/>
                <a:sym typeface="IBM Plex Sans"/>
              </a:rPr>
              <a:t> </a:t>
            </a:r>
            <a:r>
              <a:rPr lang="ru-RU" sz="1200" dirty="0">
                <a:latin typeface="IBM Plex Sans"/>
                <a:sym typeface="IBM Plex Sans"/>
              </a:rPr>
              <a:t>отображает динамические аспекты поведения и общее представление о работе системы в формате блок-схемы. Диаграмма необходима для описания бизнес-процессов, взаимодействия нескольких систем, логики процедур и потоков работ, особенно при переходе от одной деятельности к другой</a:t>
            </a:r>
            <a:endParaRPr lang="en-US" sz="1200" dirty="0">
              <a:latin typeface="IBM Plex Sans"/>
              <a:sym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41496536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74"/>
          <p:cNvSpPr txBox="1"/>
          <p:nvPr/>
        </p:nvSpPr>
        <p:spPr>
          <a:xfrm>
            <a:off x="541775" y="720000"/>
            <a:ext cx="38520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noAutofit/>
          </a:bodyPr>
          <a:lstStyle/>
          <a:p>
            <a:pPr lvl="0"/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Типы диаграмм </a:t>
            </a:r>
            <a:r>
              <a:rPr lang="en-US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UML</a:t>
            </a:r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 (2/3)</a:t>
            </a:r>
            <a:endParaRPr lang="en-US" sz="1800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2" name="Google Shape;414;p58">
            <a:extLst>
              <a:ext uri="{FF2B5EF4-FFF2-40B4-BE49-F238E27FC236}">
                <a16:creationId xmlns:a16="http://schemas.microsoft.com/office/drawing/2014/main" id="{217959B2-2472-8E5A-FA69-43F573AEE7B0}"/>
              </a:ext>
            </a:extLst>
          </p:cNvPr>
          <p:cNvSpPr txBox="1"/>
          <p:nvPr/>
        </p:nvSpPr>
        <p:spPr>
          <a:xfrm>
            <a:off x="539999" y="1176521"/>
            <a:ext cx="6005179" cy="32719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600" rIns="0" bIns="0" anchor="t" anchorCtr="0">
            <a:spAutoFit/>
          </a:bodyPr>
          <a:lstStyle/>
          <a:p>
            <a:pPr marL="103800">
              <a:buClr>
                <a:srgbClr val="684AE0"/>
              </a:buClr>
              <a:buSzPts val="1200"/>
            </a:pPr>
            <a:r>
              <a:rPr lang="ru-RU" sz="1200" i="1" u="sng" dirty="0">
                <a:latin typeface="IBM Plex Sans"/>
                <a:ea typeface="IBM Plex Sans"/>
                <a:cs typeface="IBM Plex Sans"/>
                <a:sym typeface="IBM Plex Sans"/>
              </a:rPr>
              <a:t>В языке </a:t>
            </a:r>
            <a:r>
              <a:rPr lang="en-US" sz="1200" i="1" u="sng" dirty="0">
                <a:latin typeface="IBM Plex Sans"/>
                <a:ea typeface="IBM Plex Sans"/>
                <a:cs typeface="IBM Plex Sans"/>
                <a:sym typeface="IBM Plex Sans"/>
              </a:rPr>
              <a:t>UML </a:t>
            </a:r>
            <a:r>
              <a:rPr lang="ru-RU" sz="1200" i="1" u="sng" dirty="0">
                <a:latin typeface="IBM Plex Sans"/>
                <a:ea typeface="IBM Plex Sans"/>
                <a:cs typeface="IBM Plex Sans"/>
                <a:sym typeface="IBM Plex Sans"/>
              </a:rPr>
              <a:t>существуют </a:t>
            </a:r>
            <a:r>
              <a:rPr lang="ru-RU" sz="1200" i="1" u="sng" dirty="0" err="1">
                <a:latin typeface="IBM Plex Sans"/>
                <a:ea typeface="IBM Plex Sans"/>
                <a:cs typeface="IBM Plex Sans"/>
                <a:sym typeface="IBM Plex Sans"/>
              </a:rPr>
              <a:t>слудующие</a:t>
            </a:r>
            <a:r>
              <a:rPr lang="ru-RU" sz="1200" i="1" u="sng" dirty="0">
                <a:latin typeface="IBM Plex Sans"/>
                <a:ea typeface="IBM Plex Sans"/>
                <a:cs typeface="IBM Plex Sans"/>
                <a:sym typeface="IBM Plex Sans"/>
              </a:rPr>
              <a:t> типы диаграмм:</a:t>
            </a:r>
          </a:p>
          <a:p>
            <a:pPr marL="410400" indent="-306600">
              <a:spcBef>
                <a:spcPts val="600"/>
              </a:spcBef>
              <a:buClr>
                <a:srgbClr val="684AE0"/>
              </a:buClr>
              <a:buSzPts val="1200"/>
              <a:buFont typeface="Zapf Dingbats"/>
              <a:buChar char="➜"/>
            </a:pPr>
            <a:r>
              <a:rPr lang="en-US" sz="1200" dirty="0">
                <a:latin typeface="IBM Plex Sans SemiBold"/>
                <a:cs typeface="IBM Plex Sans SemiBold"/>
                <a:sym typeface="IBM Plex Sans"/>
              </a:rPr>
              <a:t>Sequence diagram </a:t>
            </a:r>
            <a:br>
              <a:rPr lang="ru-RU" sz="1200" b="1" dirty="0">
                <a:latin typeface="IBM Plex Sans SemiBold"/>
                <a:cs typeface="IBM Plex Sans SemiBold"/>
                <a:sym typeface="IBM Plex Sans"/>
              </a:rPr>
            </a:br>
            <a:r>
              <a:rPr lang="ru-RU" sz="1200" dirty="0">
                <a:latin typeface="IBM Plex Sans"/>
                <a:sym typeface="IBM Plex Sans"/>
              </a:rPr>
              <a:t>Диаграмма последовательности:</a:t>
            </a:r>
            <a:r>
              <a:rPr lang="en-US" sz="1200" dirty="0">
                <a:latin typeface="IBM Plex Sans"/>
                <a:sym typeface="IBM Plex Sans"/>
              </a:rPr>
              <a:t> </a:t>
            </a:r>
            <a:r>
              <a:rPr lang="ru-RU" sz="1200" dirty="0">
                <a:latin typeface="IBM Plex Sans"/>
                <a:sym typeface="IBM Plex Sans"/>
              </a:rPr>
              <a:t>описывает поведенческие аспекты системы, вид сообщений и уточняет прецедентов. Необходима для отображения взаимодействия объектов в динамике и во времени, подразумевает обмен сообщениями в рамках конкретного сценария</a:t>
            </a:r>
          </a:p>
          <a:p>
            <a:pPr marL="410400" indent="-306600">
              <a:spcBef>
                <a:spcPts val="600"/>
              </a:spcBef>
              <a:buClr>
                <a:srgbClr val="684AE0"/>
              </a:buClr>
              <a:buSzPts val="1200"/>
              <a:buFont typeface="Zapf Dingbats"/>
              <a:buChar char="➜"/>
            </a:pPr>
            <a:r>
              <a:rPr lang="en-US" sz="1200" dirty="0">
                <a:latin typeface="IBM Plex Sans SemiBold"/>
                <a:cs typeface="IBM Plex Sans SemiBold"/>
                <a:sym typeface="IBM Plex Sans"/>
              </a:rPr>
              <a:t>Deployment diagram </a:t>
            </a:r>
            <a:br>
              <a:rPr lang="ru-RU" sz="1200" b="1" dirty="0">
                <a:latin typeface="IBM Plex Sans SemiBold"/>
                <a:cs typeface="IBM Plex Sans SemiBold"/>
                <a:sym typeface="IBM Plex Sans"/>
              </a:rPr>
            </a:br>
            <a:r>
              <a:rPr lang="ru-RU" sz="1200" dirty="0">
                <a:latin typeface="IBM Plex Sans"/>
                <a:sym typeface="IBM Plex Sans"/>
              </a:rPr>
              <a:t>Диаграмма развертывания:</a:t>
            </a:r>
            <a:r>
              <a:rPr lang="en-US" sz="1200" dirty="0">
                <a:latin typeface="IBM Plex Sans"/>
                <a:sym typeface="IBM Plex Sans"/>
              </a:rPr>
              <a:t> </a:t>
            </a:r>
            <a:r>
              <a:rPr lang="ru-RU" sz="1200" dirty="0">
                <a:latin typeface="IBM Plex Sans"/>
                <a:sym typeface="IBM Plex Sans"/>
              </a:rPr>
              <a:t>отображает графическое представление инфраструктуры, а именно распределение компонентов системы по узлам и маршруты их соединений. Диаграмма организовывает компоненты и решает второстепенные задачи, связанные с определенным аспектом бизнес-процесса</a:t>
            </a:r>
          </a:p>
          <a:p>
            <a:pPr marL="410400" indent="-306600">
              <a:spcBef>
                <a:spcPts val="600"/>
              </a:spcBef>
              <a:buClr>
                <a:srgbClr val="684AE0"/>
              </a:buClr>
              <a:buSzPts val="1200"/>
              <a:buFont typeface="Zapf Dingbats"/>
              <a:buChar char="➜"/>
            </a:pPr>
            <a:r>
              <a:rPr lang="en-US" sz="1200" dirty="0">
                <a:latin typeface="IBM Plex Sans SemiBold"/>
                <a:cs typeface="IBM Plex Sans SemiBold"/>
                <a:sym typeface="IBM Plex Sans"/>
              </a:rPr>
              <a:t>Collaboration diagram </a:t>
            </a:r>
            <a:br>
              <a:rPr lang="ru-RU" sz="1200" b="1" dirty="0">
                <a:latin typeface="IBM Plex Sans SemiBold"/>
                <a:cs typeface="IBM Plex Sans SemiBold"/>
                <a:sym typeface="IBM Plex Sans"/>
              </a:rPr>
            </a:br>
            <a:r>
              <a:rPr lang="ru-RU" sz="1200" dirty="0">
                <a:latin typeface="IBM Plex Sans"/>
                <a:sym typeface="IBM Plex Sans"/>
              </a:rPr>
              <a:t>Диаграмма сотрудничества:</a:t>
            </a:r>
            <a:r>
              <a:rPr lang="en-US" sz="1200" dirty="0">
                <a:latin typeface="IBM Plex Sans"/>
                <a:sym typeface="IBM Plex Sans"/>
              </a:rPr>
              <a:t> </a:t>
            </a:r>
            <a:r>
              <a:rPr lang="ru-RU" sz="1200" dirty="0">
                <a:latin typeface="IBM Plex Sans"/>
              </a:rPr>
              <a:t>диаграмма взаимодействия, которая подчеркивает организационную структуру между объектами, которые отправляют и получают сообщения </a:t>
            </a:r>
            <a:endParaRPr lang="ru-RU" sz="1200" dirty="0">
              <a:latin typeface="IBM Plex Sans"/>
              <a:sym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24138879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74"/>
          <p:cNvSpPr txBox="1"/>
          <p:nvPr/>
        </p:nvSpPr>
        <p:spPr>
          <a:xfrm>
            <a:off x="541775" y="720000"/>
            <a:ext cx="38520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noAutofit/>
          </a:bodyPr>
          <a:lstStyle/>
          <a:p>
            <a:pPr lvl="0"/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Типы диаграмм </a:t>
            </a:r>
            <a:r>
              <a:rPr lang="en-US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UML</a:t>
            </a:r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 (3/3)</a:t>
            </a:r>
            <a:endParaRPr lang="en-US" sz="1800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2" name="Google Shape;414;p58">
            <a:extLst>
              <a:ext uri="{FF2B5EF4-FFF2-40B4-BE49-F238E27FC236}">
                <a16:creationId xmlns:a16="http://schemas.microsoft.com/office/drawing/2014/main" id="{217959B2-2472-8E5A-FA69-43F573AEE7B0}"/>
              </a:ext>
            </a:extLst>
          </p:cNvPr>
          <p:cNvSpPr txBox="1"/>
          <p:nvPr/>
        </p:nvSpPr>
        <p:spPr>
          <a:xfrm>
            <a:off x="539999" y="1176521"/>
            <a:ext cx="6005179" cy="23485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600" rIns="0" bIns="0" anchor="t" anchorCtr="0">
            <a:spAutoFit/>
          </a:bodyPr>
          <a:lstStyle/>
          <a:p>
            <a:pPr marL="103800">
              <a:buClr>
                <a:srgbClr val="684AE0"/>
              </a:buClr>
              <a:buSzPts val="1200"/>
            </a:pPr>
            <a:r>
              <a:rPr lang="ru-RU" sz="1200" i="1" u="sng" dirty="0">
                <a:latin typeface="IBM Plex Sans"/>
                <a:ea typeface="IBM Plex Sans"/>
                <a:cs typeface="IBM Plex Sans"/>
                <a:sym typeface="IBM Plex Sans"/>
              </a:rPr>
              <a:t>В языке </a:t>
            </a:r>
            <a:r>
              <a:rPr lang="en-US" sz="1200" i="1" u="sng" dirty="0">
                <a:latin typeface="IBM Plex Sans"/>
                <a:ea typeface="IBM Plex Sans"/>
                <a:cs typeface="IBM Plex Sans"/>
                <a:sym typeface="IBM Plex Sans"/>
              </a:rPr>
              <a:t>UML </a:t>
            </a:r>
            <a:r>
              <a:rPr lang="ru-RU" sz="1200" i="1" u="sng" dirty="0">
                <a:latin typeface="IBM Plex Sans"/>
                <a:ea typeface="IBM Plex Sans"/>
                <a:cs typeface="IBM Plex Sans"/>
                <a:sym typeface="IBM Plex Sans"/>
              </a:rPr>
              <a:t>существуют </a:t>
            </a:r>
            <a:r>
              <a:rPr lang="ru-RU" sz="1200" i="1" u="sng" dirty="0" err="1">
                <a:latin typeface="IBM Plex Sans"/>
                <a:ea typeface="IBM Plex Sans"/>
                <a:cs typeface="IBM Plex Sans"/>
                <a:sym typeface="IBM Plex Sans"/>
              </a:rPr>
              <a:t>слудующие</a:t>
            </a:r>
            <a:r>
              <a:rPr lang="ru-RU" sz="1200" i="1" u="sng" dirty="0">
                <a:latin typeface="IBM Plex Sans"/>
                <a:ea typeface="IBM Plex Sans"/>
                <a:cs typeface="IBM Plex Sans"/>
                <a:sym typeface="IBM Plex Sans"/>
              </a:rPr>
              <a:t> типы диаграмм:</a:t>
            </a:r>
          </a:p>
          <a:p>
            <a:pPr marL="410400" indent="-306600">
              <a:spcBef>
                <a:spcPts val="600"/>
              </a:spcBef>
              <a:buClr>
                <a:srgbClr val="684AE0"/>
              </a:buClr>
              <a:buSzPts val="1200"/>
              <a:buFont typeface="Zapf Dingbats"/>
              <a:buChar char="➜"/>
            </a:pPr>
            <a:r>
              <a:rPr lang="en-US" sz="1200" dirty="0">
                <a:latin typeface="IBM Plex Sans SemiBold"/>
                <a:cs typeface="IBM Plex Sans SemiBold"/>
                <a:sym typeface="IBM Plex Sans"/>
              </a:rPr>
              <a:t>Object diagram </a:t>
            </a:r>
            <a:br>
              <a:rPr lang="ru-RU" sz="1200" b="1" dirty="0">
                <a:latin typeface="IBM Plex Sans SemiBold"/>
                <a:cs typeface="IBM Plex Sans SemiBold"/>
                <a:sym typeface="IBM Plex Sans"/>
              </a:rPr>
            </a:br>
            <a:r>
              <a:rPr lang="ru-RU" sz="1200" dirty="0">
                <a:latin typeface="IBM Plex Sans"/>
                <a:sym typeface="IBM Plex Sans"/>
              </a:rPr>
              <a:t>Диаграмма объектов:</a:t>
            </a:r>
            <a:r>
              <a:rPr lang="en-US" sz="1200" dirty="0">
                <a:latin typeface="IBM Plex Sans"/>
                <a:sym typeface="IBM Plex Sans"/>
              </a:rPr>
              <a:t> </a:t>
            </a:r>
            <a:r>
              <a:rPr lang="ru-RU" sz="1200" dirty="0">
                <a:latin typeface="IBM Plex Sans"/>
                <a:sym typeface="IBM Plex Sans"/>
              </a:rPr>
              <a:t>предназначена для демонстрации совокупности моделируемых объектов и связей между ними в фиксированный момент времени</a:t>
            </a:r>
          </a:p>
          <a:p>
            <a:pPr marL="410400" indent="-306600">
              <a:spcBef>
                <a:spcPts val="600"/>
              </a:spcBef>
              <a:buClr>
                <a:srgbClr val="684AE0"/>
              </a:buClr>
              <a:buSzPts val="1200"/>
              <a:buFont typeface="Zapf Dingbats"/>
              <a:buChar char="➜"/>
            </a:pPr>
            <a:r>
              <a:rPr lang="en-US" sz="1200" dirty="0">
                <a:latin typeface="IBM Plex Sans SemiBold"/>
                <a:cs typeface="IBM Plex Sans SemiBold"/>
                <a:sym typeface="IBM Plex Sans"/>
              </a:rPr>
              <a:t>Statechart diagram </a:t>
            </a:r>
            <a:br>
              <a:rPr lang="ru-RU" sz="1200" b="1" dirty="0">
                <a:latin typeface="IBM Plex Sans SemiBold"/>
                <a:cs typeface="IBM Plex Sans SemiBold"/>
                <a:sym typeface="IBM Plex Sans"/>
              </a:rPr>
            </a:br>
            <a:r>
              <a:rPr lang="ru-RU" sz="1200" dirty="0">
                <a:latin typeface="IBM Plex Sans"/>
                <a:sym typeface="IBM Plex Sans"/>
              </a:rPr>
              <a:t>Диаграмма состояний:</a:t>
            </a:r>
            <a:r>
              <a:rPr lang="en-US" sz="1200" dirty="0">
                <a:latin typeface="IBM Plex Sans"/>
                <a:sym typeface="IBM Plex Sans"/>
              </a:rPr>
              <a:t> </a:t>
            </a:r>
            <a:r>
              <a:rPr lang="ru-RU" sz="1200" dirty="0">
                <a:latin typeface="IBM Plex Sans"/>
                <a:sym typeface="IBM Plex Sans"/>
              </a:rPr>
              <a:t>позволяет описывать поведение системы (демонстрирует поведение одного объекта в течение его жизненного цикла)</a:t>
            </a:r>
          </a:p>
          <a:p>
            <a:pPr marL="103800">
              <a:spcBef>
                <a:spcPts val="600"/>
              </a:spcBef>
              <a:buClr>
                <a:srgbClr val="684AE0"/>
              </a:buClr>
              <a:buSzPts val="1200"/>
            </a:pPr>
            <a:endParaRPr lang="ru-RU" sz="1200" dirty="0">
              <a:latin typeface="IBM Plex Sans"/>
              <a:sym typeface="IBM Plex Sans"/>
            </a:endParaRPr>
          </a:p>
          <a:p>
            <a:pPr marL="410400" indent="-306600">
              <a:buClr>
                <a:srgbClr val="684AE0"/>
              </a:buClr>
              <a:buSzPts val="1200"/>
              <a:buFont typeface=".Apple Color Emoji UI"/>
              <a:buChar char="⚡"/>
            </a:pPr>
            <a:r>
              <a:rPr lang="ru-RU" sz="1200" b="1" dirty="0">
                <a:latin typeface="IBM Plex Sans"/>
                <a:sym typeface="IBM Plex Sans"/>
              </a:rPr>
              <a:t>Мы сконцентрируемся на первых трех, так как именно они наиболее пригодны для описания бизнес-процессов.</a:t>
            </a:r>
            <a:endParaRPr lang="ru-RU" sz="1200" dirty="0">
              <a:latin typeface="IBM Plex Sans"/>
              <a:sym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8332654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53"/>
          <p:cNvSpPr txBox="1">
            <a:spLocks noGrp="1"/>
          </p:cNvSpPr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Диаграмма прецедентов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626010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74"/>
          <p:cNvSpPr txBox="1"/>
          <p:nvPr/>
        </p:nvSpPr>
        <p:spPr>
          <a:xfrm>
            <a:off x="541775" y="720000"/>
            <a:ext cx="38520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noAutofit/>
          </a:bodyPr>
          <a:lstStyle/>
          <a:p>
            <a:pPr lvl="0"/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Диаграмма прецедентов</a:t>
            </a:r>
            <a:endParaRPr lang="en-US" sz="1800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" name="Google Shape;529;p74">
            <a:extLst>
              <a:ext uri="{FF2B5EF4-FFF2-40B4-BE49-F238E27FC236}">
                <a16:creationId xmlns:a16="http://schemas.microsoft.com/office/drawing/2014/main" id="{DD209D85-429B-4B99-BF4B-74459AB06FDA}"/>
              </a:ext>
            </a:extLst>
          </p:cNvPr>
          <p:cNvSpPr txBox="1"/>
          <p:nvPr/>
        </p:nvSpPr>
        <p:spPr>
          <a:xfrm>
            <a:off x="541776" y="1260000"/>
            <a:ext cx="7150414" cy="3168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700" rIns="0" bIns="0" anchor="t" anchorCtr="0">
            <a:spAutoFit/>
          </a:bodyPr>
          <a:lstStyle/>
          <a:p>
            <a:pPr marL="410400" indent="-306600">
              <a:buClr>
                <a:srgbClr val="684AE0"/>
              </a:buClr>
              <a:buSzPts val="1200"/>
              <a:buFont typeface="IBM Plex Sans SemiBold"/>
              <a:buChar char="💡"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Use-case diagram </a:t>
            </a:r>
            <a:r>
              <a:rPr kumimoji="0" lang="ru-RU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(диаграмма прецедентов) </a:t>
            </a:r>
            <a:r>
              <a:rPr kumimoji="0" lang="ru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– это</a:t>
            </a:r>
            <a:br>
              <a:rPr kumimoji="0" lang="ru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 SemiBold"/>
                <a:ea typeface="IBM Plex Sans SemiBold"/>
                <a:cs typeface="IBM Plex Sans SemiBold"/>
                <a:sym typeface="IBM Plex Sans SemiBold"/>
              </a:rPr>
            </a:br>
            <a:r>
              <a:rPr kumimoji="0" lang="ru-RU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ea typeface="IBM Plex Sans"/>
                <a:cs typeface="IBM Plex Sans"/>
                <a:sym typeface="IBM Plex Sans"/>
              </a:rPr>
              <a:t>графическое представление всех или части акторов, прецедентов и их взаимодействий в системе или бизнес-процессе</a:t>
            </a:r>
            <a:br>
              <a:rPr kumimoji="0" lang="ru-RU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ea typeface="IBM Plex Sans"/>
                <a:cs typeface="IBM Plex Sans"/>
                <a:sym typeface="IBM Plex Sans"/>
              </a:rPr>
            </a:br>
            <a:endParaRPr kumimoji="0" lang="ru-RU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103800">
              <a:spcBef>
                <a:spcPts val="300"/>
              </a:spcBef>
              <a:buClr>
                <a:srgbClr val="684AE0"/>
              </a:buClr>
              <a:buSzPts val="1200"/>
              <a:defRPr/>
            </a:pPr>
            <a:r>
              <a:rPr kumimoji="0" lang="ru-RU" sz="1200" b="1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Назначение</a:t>
            </a:r>
            <a:endParaRPr lang="ru-RU" sz="1200" b="1" dirty="0">
              <a:latin typeface="IBM Plex Sans"/>
              <a:sym typeface="IBM Plex Sans"/>
            </a:endParaRPr>
          </a:p>
          <a:p>
            <a:pPr marL="103800">
              <a:spcBef>
                <a:spcPts val="300"/>
              </a:spcBef>
              <a:buClr>
                <a:srgbClr val="684AE0"/>
              </a:buClr>
              <a:buSzPts val="1200"/>
              <a:defRPr/>
            </a:pPr>
            <a:r>
              <a:rPr kumimoji="0" lang="ru-RU" sz="120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Основное назначение диаграммы — описание функциональности и поведения, позволяющее заказчику, конечному пользователю и разработчику совместно обсуждать проектируемую или существующую систему или бизнес-процесс</a:t>
            </a:r>
          </a:p>
          <a:p>
            <a:pPr marL="103800">
              <a:spcBef>
                <a:spcPts val="300"/>
              </a:spcBef>
              <a:buClr>
                <a:srgbClr val="684AE0"/>
              </a:buClr>
              <a:buSzPts val="1200"/>
              <a:defRPr/>
            </a:pPr>
            <a:endParaRPr lang="ru-RU" sz="1200" dirty="0">
              <a:latin typeface="IBM Plex Sans"/>
              <a:sym typeface="IBM Plex Sans"/>
            </a:endParaRPr>
          </a:p>
          <a:p>
            <a:pPr marL="103800">
              <a:spcBef>
                <a:spcPts val="300"/>
              </a:spcBef>
              <a:buClr>
                <a:srgbClr val="684AE0"/>
              </a:buClr>
              <a:buSzPts val="1200"/>
              <a:defRPr/>
            </a:pPr>
            <a:r>
              <a:rPr kumimoji="0" lang="ru-RU" sz="1200" u="sng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При моделировании системы с помощью диаграммы прецедентов аналитик стремится:</a:t>
            </a:r>
          </a:p>
          <a:p>
            <a:pPr marL="446088" lvl="0" indent="-174625">
              <a:spcBef>
                <a:spcPts val="3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  <a:defRPr/>
            </a:pPr>
            <a:r>
              <a:rPr kumimoji="0" lang="ru-RU" sz="120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чётко отделить систему от её окружения</a:t>
            </a:r>
          </a:p>
          <a:p>
            <a:pPr marL="446088" lvl="0" indent="-174625">
              <a:spcBef>
                <a:spcPts val="3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  <a:defRPr/>
            </a:pPr>
            <a:r>
              <a:rPr kumimoji="0" lang="ru-RU" sz="120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определить действующих лиц (акторов), их взаимодействие с системой и ожидаемую функциональность системы</a:t>
            </a:r>
          </a:p>
          <a:p>
            <a:pPr marL="446088" lvl="0" indent="-174625">
              <a:spcBef>
                <a:spcPts val="3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  <a:defRPr/>
            </a:pPr>
            <a:r>
              <a:rPr kumimoji="0" lang="ru-RU" sz="120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определить в глоссарии предметной области понятия, относящиеся к детальному описанию функциональности системы (то есть прецедентов)</a:t>
            </a:r>
          </a:p>
        </p:txBody>
      </p:sp>
    </p:spTree>
    <p:extLst>
      <p:ext uri="{BB962C8B-B14F-4D97-AF65-F5344CB8AC3E}">
        <p14:creationId xmlns:p14="http://schemas.microsoft.com/office/powerpoint/2010/main" val="30337421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74"/>
          <p:cNvSpPr txBox="1"/>
          <p:nvPr/>
        </p:nvSpPr>
        <p:spPr>
          <a:xfrm>
            <a:off x="541775" y="720000"/>
            <a:ext cx="38520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noAutofit/>
          </a:bodyPr>
          <a:lstStyle/>
          <a:p>
            <a:pPr lvl="0"/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Диаграмма прецедентов</a:t>
            </a:r>
            <a:endParaRPr lang="en-US" sz="1800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" name="Google Shape;529;p74">
            <a:extLst>
              <a:ext uri="{FF2B5EF4-FFF2-40B4-BE49-F238E27FC236}">
                <a16:creationId xmlns:a16="http://schemas.microsoft.com/office/drawing/2014/main" id="{DD209D85-429B-4B99-BF4B-74459AB06FDA}"/>
              </a:ext>
            </a:extLst>
          </p:cNvPr>
          <p:cNvSpPr txBox="1"/>
          <p:nvPr/>
        </p:nvSpPr>
        <p:spPr>
          <a:xfrm>
            <a:off x="541775" y="2112854"/>
            <a:ext cx="6254679" cy="26757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700" rIns="0" bIns="0" anchor="t" anchorCtr="0">
            <a:spAutoFit/>
          </a:bodyPr>
          <a:lstStyle/>
          <a:p>
            <a:pPr marL="103800">
              <a:spcBef>
                <a:spcPts val="300"/>
              </a:spcBef>
              <a:buClr>
                <a:srgbClr val="684AE0"/>
              </a:buClr>
              <a:buSzPts val="1200"/>
              <a:defRPr/>
            </a:pPr>
            <a:r>
              <a:rPr kumimoji="0" lang="ru-RU" sz="1200" b="1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Диаграмма прецедентов использует 3 основных элемента: </a:t>
            </a:r>
          </a:p>
          <a:p>
            <a:pPr marL="410400" marR="0" lvl="0" indent="-3066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84AE0"/>
              </a:buClr>
              <a:buSzPts val="1200"/>
              <a:buFont typeface="Zapf Dingbats"/>
              <a:buChar char="➜"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 SemiBold"/>
                <a:cs typeface="IBM Plex Sans SemiBold"/>
                <a:sym typeface="IBM Plex Sans"/>
              </a:rPr>
              <a:t>Actor (</a:t>
            </a:r>
            <a:r>
              <a:rPr kumimoji="0" lang="ru-RU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 SemiBold"/>
                <a:cs typeface="IBM Plex Sans SemiBold"/>
                <a:sym typeface="IBM Plex Sans"/>
              </a:rPr>
              <a:t>участник)</a:t>
            </a:r>
            <a:br>
              <a:rPr kumimoji="0" lang="ru-RU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 SemiBold"/>
                <a:cs typeface="IBM Plex Sans SemiBold"/>
                <a:sym typeface="IBM Plex Sans"/>
              </a:rPr>
            </a:br>
            <a:r>
              <a:rPr kumimoji="0" lang="ru-RU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множество логически связанных ролей, исполняемых при взаимодействии с прецедентами или сущностями (система, подсистема или класс). Участником может быть человек, роль человека в системе или другая система, подсистема или класс, которые представляют нечто вне сущности.</a:t>
            </a:r>
          </a:p>
          <a:p>
            <a:pPr marL="410400" indent="-306600">
              <a:spcBef>
                <a:spcPts val="600"/>
              </a:spcBef>
              <a:buClr>
                <a:srgbClr val="684AE0"/>
              </a:buClr>
              <a:buSzPts val="1200"/>
              <a:buFont typeface="Zapf Dingbats"/>
              <a:buChar char="➜"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 SemiBold"/>
                <a:cs typeface="IBM Plex Sans SemiBold"/>
                <a:sym typeface="IBM Plex Sans"/>
              </a:rPr>
              <a:t>Use case (</a:t>
            </a:r>
            <a:r>
              <a:rPr kumimoji="0" lang="ru-RU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 SemiBold"/>
                <a:cs typeface="IBM Plex Sans SemiBold"/>
                <a:sym typeface="IBM Plex Sans"/>
              </a:rPr>
              <a:t>прецедент)</a:t>
            </a:r>
            <a:br>
              <a:rPr kumimoji="0" lang="ru-RU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 SemiBold"/>
                <a:cs typeface="IBM Plex Sans SemiBold"/>
                <a:sym typeface="IBM Plex Sans"/>
              </a:rPr>
            </a:br>
            <a:r>
              <a:rPr lang="ru-RU" sz="1200" dirty="0">
                <a:latin typeface="IBM Plex Sans"/>
                <a:sym typeface="IBM Plex Sans"/>
              </a:rPr>
              <a:t>описание отдельного аспекта поведения системы с точки зрения пользователя. Прецедент не показывает "как" достигается некоторый результат, а только "что" именно выполняется.</a:t>
            </a:r>
          </a:p>
          <a:p>
            <a:pPr marL="410400" indent="-306600">
              <a:spcBef>
                <a:spcPts val="600"/>
              </a:spcBef>
              <a:buClr>
                <a:srgbClr val="684AE0"/>
              </a:buClr>
              <a:buSzPts val="1200"/>
              <a:buFont typeface="Zapf Dingbats"/>
              <a:buChar char="➜"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 SemiBold"/>
                <a:cs typeface="IBM Plex Sans SemiBold"/>
                <a:sym typeface="IBM Plex Sans"/>
              </a:rPr>
              <a:t>System boundary (</a:t>
            </a:r>
            <a:r>
              <a:rPr kumimoji="0" lang="ru-RU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 SemiBold"/>
                <a:cs typeface="IBM Plex Sans SemiBold"/>
                <a:sym typeface="IBM Plex Sans"/>
              </a:rPr>
              <a:t>рамки системы) </a:t>
            </a:r>
            <a:br>
              <a:rPr kumimoji="0" lang="ru-RU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 SemiBold"/>
                <a:cs typeface="IBM Plex Sans SemiBold"/>
                <a:sym typeface="IBM Plex Sans"/>
              </a:rPr>
            </a:br>
            <a:r>
              <a:rPr lang="ru-RU" sz="1200" dirty="0">
                <a:latin typeface="IBM Plex Sans"/>
                <a:sym typeface="IBM Plex Sans"/>
              </a:rPr>
              <a:t>прямоугольник с названием в верхней части и эллипсами (прецедентами) внутри. Часто может быть опущен без потери полезной информации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67D0CB4-BA66-DF91-C97B-791A1034655B}"/>
              </a:ext>
            </a:extLst>
          </p:cNvPr>
          <p:cNvSpPr txBox="1"/>
          <p:nvPr/>
        </p:nvSpPr>
        <p:spPr>
          <a:xfrm>
            <a:off x="514693" y="1240018"/>
            <a:ext cx="775816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200" b="0" i="0" u="none" strike="noStrike" dirty="0">
                <a:solidFill>
                  <a:srgbClr val="000000"/>
                </a:solidFill>
                <a:effectLst/>
                <a:latin typeface="IBM Plex Sans" panose="020B0503050203000203" pitchFamily="34" charset="0"/>
              </a:rPr>
              <a:t>Работа над диаграммой может начаться с текстового описания, полученного при работе с заказчиком. При этом нефункциональные требования (например, конкретный язык или система программирования) при составлении модели прецедентов опускаются (для них составляется другой документ).</a:t>
            </a:r>
            <a:endParaRPr lang="ru-RU" sz="1200" dirty="0"/>
          </a:p>
        </p:txBody>
      </p:sp>
      <p:pic>
        <p:nvPicPr>
          <p:cNvPr id="1026" name="Picture 2" descr="Этот человечек обозначает всех преподавателей,&#10;которые будут пользоваться системой">
            <a:extLst>
              <a:ext uri="{FF2B5EF4-FFF2-40B4-BE49-F238E27FC236}">
                <a16:creationId xmlns:a16="http://schemas.microsoft.com/office/drawing/2014/main" id="{ACB8C7D6-37F3-B04C-E374-21BB97746E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83" b="19570"/>
          <a:stretch/>
        </p:blipFill>
        <p:spPr bwMode="auto">
          <a:xfrm>
            <a:off x="7095762" y="2504821"/>
            <a:ext cx="800834" cy="606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Этот эллипс представляет действие&#10;&quot;Выставить оценки в электронный журнал&quot;">
            <a:extLst>
              <a:ext uri="{FF2B5EF4-FFF2-40B4-BE49-F238E27FC236}">
                <a16:creationId xmlns:a16="http://schemas.microsoft.com/office/drawing/2014/main" id="{045831B2-D5DB-48D1-6EA0-BA09B5E374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7305" y="3496287"/>
            <a:ext cx="1139728" cy="467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ystem Boundary | Enterprise Architect User Guide">
            <a:extLst>
              <a:ext uri="{FF2B5EF4-FFF2-40B4-BE49-F238E27FC236}">
                <a16:creationId xmlns:a16="http://schemas.microsoft.com/office/drawing/2014/main" id="{B57E37DF-ED38-561B-D991-403B3F1F8D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2018" y="4102956"/>
            <a:ext cx="1730301" cy="9887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99259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74"/>
          <p:cNvSpPr txBox="1"/>
          <p:nvPr/>
        </p:nvSpPr>
        <p:spPr>
          <a:xfrm>
            <a:off x="541774" y="720000"/>
            <a:ext cx="4030225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noAutofit/>
          </a:bodyPr>
          <a:lstStyle/>
          <a:p>
            <a:pPr lvl="0"/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Диаграмма прецедентов: примеры</a:t>
            </a:r>
            <a:endParaRPr lang="en-US" sz="1800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" name="Google Shape;529;p74">
            <a:extLst>
              <a:ext uri="{FF2B5EF4-FFF2-40B4-BE49-F238E27FC236}">
                <a16:creationId xmlns:a16="http://schemas.microsoft.com/office/drawing/2014/main" id="{DD209D85-429B-4B99-BF4B-74459AB06FDA}"/>
              </a:ext>
            </a:extLst>
          </p:cNvPr>
          <p:cNvSpPr txBox="1"/>
          <p:nvPr/>
        </p:nvSpPr>
        <p:spPr>
          <a:xfrm>
            <a:off x="541776" y="1260000"/>
            <a:ext cx="7150414" cy="9290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700" rIns="0" bIns="0" anchor="t" anchorCtr="0">
            <a:spAutoFit/>
          </a:bodyPr>
          <a:lstStyle/>
          <a:p>
            <a:pPr marL="410400" marR="0" lvl="0" indent="-306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84AE0"/>
              </a:buClr>
              <a:buSzPts val="1200"/>
              <a:buFont typeface=".Apple Color Emoji UI"/>
              <a:buChar char="⚡"/>
              <a:tabLst/>
              <a:defRPr/>
            </a:pPr>
            <a:r>
              <a:rPr kumimoji="0" lang="ru-RU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Рассмотрим классический студенческий пример, в котором есть 2 участника: студент и библиотекарь</a:t>
            </a:r>
            <a:br>
              <a:rPr lang="ru-RU" sz="1200" b="1" noProof="0" dirty="0">
                <a:latin typeface="IBM Plex Sans"/>
                <a:sym typeface="IBM Plex Sans"/>
              </a:rPr>
            </a:br>
            <a:r>
              <a:rPr kumimoji="0" lang="ru-RU" sz="1200" i="0" u="sng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Прецеденты для студента:</a:t>
            </a:r>
            <a:r>
              <a:rPr kumimoji="0" lang="ru-RU" sz="12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 ищет в каталоге, заказывает, работает в читальном зале </a:t>
            </a:r>
            <a:br>
              <a:rPr kumimoji="0" lang="ru-RU" sz="12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</a:br>
            <a:r>
              <a:rPr kumimoji="0" lang="ru-RU" sz="1200" i="0" u="sng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Роль библиотекаря:</a:t>
            </a:r>
            <a:r>
              <a:rPr kumimoji="0" lang="ru-RU" sz="12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 выдача заказа, консультации (рекомендации книг по теме, обучение использованию поисковой системы и заполнению бланков заказа)</a:t>
            </a:r>
          </a:p>
        </p:txBody>
      </p:sp>
      <p:pic>
        <p:nvPicPr>
          <p:cNvPr id="2" name="image6.png" descr="use case diagram">
            <a:extLst>
              <a:ext uri="{FF2B5EF4-FFF2-40B4-BE49-F238E27FC236}">
                <a16:creationId xmlns:a16="http://schemas.microsoft.com/office/drawing/2014/main" id="{644C3BF0-CA70-B7A4-6864-FE7A8A3B2387}"/>
              </a:ext>
            </a:extLst>
          </p:cNvPr>
          <p:cNvPicPr/>
          <p:nvPr/>
        </p:nvPicPr>
        <p:blipFill rotWithShape="1">
          <a:blip r:embed="rId3"/>
          <a:srcRect l="9543" r="9295" b="17484"/>
          <a:stretch/>
        </p:blipFill>
        <p:spPr>
          <a:xfrm>
            <a:off x="1728891" y="2318701"/>
            <a:ext cx="3396562" cy="2425234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4636946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74"/>
          <p:cNvSpPr txBox="1"/>
          <p:nvPr/>
        </p:nvSpPr>
        <p:spPr>
          <a:xfrm>
            <a:off x="541774" y="720000"/>
            <a:ext cx="4030225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noAutofit/>
          </a:bodyPr>
          <a:lstStyle/>
          <a:p>
            <a:pPr lvl="0"/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Диаграмма прецедентов: примеры</a:t>
            </a:r>
            <a:endParaRPr lang="en-US" sz="1800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" name="Google Shape;529;p74">
            <a:extLst>
              <a:ext uri="{FF2B5EF4-FFF2-40B4-BE49-F238E27FC236}">
                <a16:creationId xmlns:a16="http://schemas.microsoft.com/office/drawing/2014/main" id="{DD209D85-429B-4B99-BF4B-74459AB06FDA}"/>
              </a:ext>
            </a:extLst>
          </p:cNvPr>
          <p:cNvSpPr txBox="1"/>
          <p:nvPr/>
        </p:nvSpPr>
        <p:spPr>
          <a:xfrm>
            <a:off x="541776" y="1260000"/>
            <a:ext cx="7150414" cy="744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700" rIns="0" bIns="0" anchor="t" anchorCtr="0">
            <a:spAutoFit/>
          </a:bodyPr>
          <a:lstStyle/>
          <a:p>
            <a:pPr marL="410400" marR="0" lvl="0" indent="-306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84AE0"/>
              </a:buClr>
              <a:buSzPts val="1200"/>
              <a:buFont typeface=".Apple Color Emoji UI"/>
              <a:buChar char="⚡"/>
              <a:tabLst/>
              <a:defRPr/>
            </a:pPr>
            <a:r>
              <a:rPr kumimoji="0" lang="ru-RU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Второй пример немного сложнее: </a:t>
            </a:r>
            <a:r>
              <a:rPr lang="ru-RU" sz="1200" dirty="0">
                <a:latin typeface="IBM Plex Sans"/>
                <a:sym typeface="IBM Plex Sans"/>
              </a:rPr>
              <a:t>видим</a:t>
            </a:r>
            <a:r>
              <a:rPr kumimoji="0" lang="ru-RU" sz="12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, что одно и то же лицо может выступать в нескольких ролях. Например, </a:t>
            </a:r>
            <a:r>
              <a:rPr kumimoji="0" lang="en-US" sz="12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product manager</a:t>
            </a:r>
            <a:r>
              <a:rPr kumimoji="0" lang="ru-RU" sz="12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 работает над стратегией и больше ничем не занимается, архитектор работает над стратегией и занимается внедрением, </a:t>
            </a:r>
            <a:r>
              <a:rPr kumimoji="0" lang="en-US" sz="12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build master </a:t>
            </a:r>
            <a:r>
              <a:rPr kumimoji="0" lang="ru-RU" sz="12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занимается тремя вещами одновременно, и т.д.</a:t>
            </a:r>
          </a:p>
        </p:txBody>
      </p:sp>
      <p:pic>
        <p:nvPicPr>
          <p:cNvPr id="4" name="image10.png" descr="use case diagram">
            <a:extLst>
              <a:ext uri="{FF2B5EF4-FFF2-40B4-BE49-F238E27FC236}">
                <a16:creationId xmlns:a16="http://schemas.microsoft.com/office/drawing/2014/main" id="{CFFD1540-0CE6-3D2A-F1D6-BA2BBA2FE823}"/>
              </a:ext>
            </a:extLst>
          </p:cNvPr>
          <p:cNvPicPr/>
          <p:nvPr/>
        </p:nvPicPr>
        <p:blipFill rotWithShape="1">
          <a:blip r:embed="rId3"/>
          <a:srcRect l="10653" t="5211" r="9805" b="15782"/>
          <a:stretch/>
        </p:blipFill>
        <p:spPr>
          <a:xfrm>
            <a:off x="2473977" y="2092619"/>
            <a:ext cx="3286011" cy="2853269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21314632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74"/>
          <p:cNvSpPr txBox="1"/>
          <p:nvPr/>
        </p:nvSpPr>
        <p:spPr>
          <a:xfrm>
            <a:off x="541774" y="720000"/>
            <a:ext cx="4030225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noAutofit/>
          </a:bodyPr>
          <a:lstStyle/>
          <a:p>
            <a:pPr lvl="0"/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Диаграмма прецедентов: правила</a:t>
            </a:r>
            <a:endParaRPr lang="en-US" sz="1800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" name="Google Shape;529;p74">
            <a:extLst>
              <a:ext uri="{FF2B5EF4-FFF2-40B4-BE49-F238E27FC236}">
                <a16:creationId xmlns:a16="http://schemas.microsoft.com/office/drawing/2014/main" id="{DD209D85-429B-4B99-BF4B-74459AB06FDA}"/>
              </a:ext>
            </a:extLst>
          </p:cNvPr>
          <p:cNvSpPr txBox="1"/>
          <p:nvPr/>
        </p:nvSpPr>
        <p:spPr>
          <a:xfrm>
            <a:off x="541776" y="1260000"/>
            <a:ext cx="7150414" cy="1352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700" rIns="0" bIns="0" anchor="t" anchorCtr="0">
            <a:spAutoFit/>
          </a:bodyPr>
          <a:lstStyle/>
          <a:p>
            <a:pPr marL="103800">
              <a:spcBef>
                <a:spcPts val="300"/>
              </a:spcBef>
              <a:buClr>
                <a:srgbClr val="684AE0"/>
              </a:buClr>
              <a:buSzPts val="1200"/>
              <a:defRPr/>
            </a:pPr>
            <a:r>
              <a:rPr kumimoji="0" lang="ru-RU" b="1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При работе с вариантами использования важно помнить несколько простых правил: </a:t>
            </a:r>
          </a:p>
          <a:p>
            <a:pPr marL="410400" marR="0" lvl="0" indent="-3066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84AE0"/>
              </a:buClr>
              <a:buSzPts val="1200"/>
              <a:buFont typeface="Zapf Dingbats"/>
              <a:buChar char="➜"/>
              <a:tabLst/>
              <a:defRPr/>
            </a:pPr>
            <a:r>
              <a:rPr lang="ru-RU" dirty="0">
                <a:latin typeface="IBM Plex Sans"/>
                <a:sym typeface="IBM Plex Sans"/>
              </a:rPr>
              <a:t>Каждый</a:t>
            </a:r>
            <a:r>
              <a:rPr kumimoji="0" lang="ru-RU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 прецедент относится как минимум к одному действующему лицу</a:t>
            </a:r>
          </a:p>
          <a:p>
            <a:pPr marL="410400" marR="0" lvl="0" indent="-3066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84AE0"/>
              </a:buClr>
              <a:buSzPts val="1200"/>
              <a:buFont typeface="Zapf Dingbats"/>
              <a:buChar char="➜"/>
              <a:tabLst/>
              <a:defRPr/>
            </a:pPr>
            <a:r>
              <a:rPr lang="ru-RU" dirty="0">
                <a:latin typeface="IBM Plex Sans"/>
                <a:sym typeface="IBM Plex Sans"/>
              </a:rPr>
              <a:t>Каждый</a:t>
            </a:r>
            <a:r>
              <a:rPr kumimoji="0" lang="ru-RU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 прецедент имеет инициатора</a:t>
            </a:r>
          </a:p>
          <a:p>
            <a:pPr marL="410400" marR="0" lvl="0" indent="-3066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84AE0"/>
              </a:buClr>
              <a:buSzPts val="1200"/>
              <a:buFont typeface="Zapf Dingbats"/>
              <a:buChar char="➜"/>
              <a:tabLst/>
              <a:defRPr/>
            </a:pPr>
            <a:r>
              <a:rPr kumimoji="0" lang="ru-RU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Каждый прецедент приводит к соответствующему результату</a:t>
            </a:r>
          </a:p>
        </p:txBody>
      </p:sp>
    </p:spTree>
    <p:extLst>
      <p:ext uri="{BB962C8B-B14F-4D97-AF65-F5344CB8AC3E}">
        <p14:creationId xmlns:p14="http://schemas.microsoft.com/office/powerpoint/2010/main" val="31092545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53"/>
          <p:cNvSpPr txBox="1">
            <a:spLocks noGrp="1"/>
          </p:cNvSpPr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Диаграмма классов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29959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 descr="Изображение выглядит как небо, внешний, вода, человек&#10;&#10;Автоматически созданное описание">
            <a:extLst>
              <a:ext uri="{FF2B5EF4-FFF2-40B4-BE49-F238E27FC236}">
                <a16:creationId xmlns:a16="http://schemas.microsoft.com/office/drawing/2014/main" id="{B1BE97A1-F609-FBBE-1F53-BECBD8EEF62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12210" r="4529"/>
          <a:stretch/>
        </p:blipFill>
        <p:spPr>
          <a:xfrm>
            <a:off x="540001" y="720000"/>
            <a:ext cx="2659800" cy="3973211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252" name="Google Shape;252;p48"/>
          <p:cNvSpPr txBox="1">
            <a:spLocks noGrp="1"/>
          </p:cNvSpPr>
          <p:nvPr>
            <p:ph type="subTitle" idx="4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12700" marR="118110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Давайте знакомиться!</a:t>
            </a:r>
            <a:endParaRPr/>
          </a:p>
        </p:txBody>
      </p:sp>
      <p:sp>
        <p:nvSpPr>
          <p:cNvPr id="253" name="Google Shape;253;p48"/>
          <p:cNvSpPr txBox="1">
            <a:spLocks noGrp="1"/>
          </p:cNvSpPr>
          <p:nvPr>
            <p:ph type="title"/>
          </p:nvPr>
        </p:nvSpPr>
        <p:spPr>
          <a:xfrm>
            <a:off x="3805200" y="720000"/>
            <a:ext cx="4798800" cy="235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dk1"/>
                </a:solidFill>
              </a:rPr>
              <a:t>Алина Загидуллина</a:t>
            </a:r>
            <a:endParaRPr sz="1800" dirty="0"/>
          </a:p>
        </p:txBody>
      </p:sp>
      <p:sp>
        <p:nvSpPr>
          <p:cNvPr id="254" name="Google Shape;254;p48"/>
          <p:cNvSpPr txBox="1">
            <a:spLocks noGrp="1"/>
          </p:cNvSpPr>
          <p:nvPr>
            <p:ph type="subTitle" idx="1"/>
          </p:nvPr>
        </p:nvSpPr>
        <p:spPr>
          <a:xfrm>
            <a:off x="3805200" y="1029150"/>
            <a:ext cx="4798800" cy="21236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2"/>
                </a:solidFill>
              </a:rPr>
              <a:t>Head of digital products, </a:t>
            </a:r>
            <a:r>
              <a:rPr lang="ru-RU" sz="1200" dirty="0">
                <a:solidFill>
                  <a:schemeClr val="dk2"/>
                </a:solidFill>
              </a:rPr>
              <a:t>РЖД-Медицина</a:t>
            </a:r>
            <a:endParaRPr sz="1200" dirty="0">
              <a:solidFill>
                <a:schemeClr val="dk2"/>
              </a:solidFill>
            </a:endParaRPr>
          </a:p>
        </p:txBody>
      </p:sp>
      <p:sp>
        <p:nvSpPr>
          <p:cNvPr id="255" name="Google Shape;255;p48"/>
          <p:cNvSpPr txBox="1">
            <a:spLocks noGrp="1"/>
          </p:cNvSpPr>
          <p:nvPr>
            <p:ph type="subTitle" idx="2"/>
          </p:nvPr>
        </p:nvSpPr>
        <p:spPr>
          <a:xfrm>
            <a:off x="3805200" y="1440000"/>
            <a:ext cx="4798800" cy="3357842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</a:endParaRPr>
          </a:p>
          <a:p>
            <a:pPr marL="374399" indent="-306599">
              <a:lnSpc>
                <a:spcPct val="115000"/>
              </a:lnSpc>
              <a:buClr>
                <a:schemeClr val="accent1"/>
              </a:buClr>
              <a:buSzPts val="1200"/>
              <a:buFont typeface="IBM Plex Sans"/>
              <a:buChar char="💥"/>
            </a:pPr>
            <a:r>
              <a:rPr lang="en-US" sz="1200" dirty="0">
                <a:solidFill>
                  <a:schemeClr val="dk1"/>
                </a:solidFill>
              </a:rPr>
              <a:t>&gt;</a:t>
            </a:r>
            <a:r>
              <a:rPr lang="ru-RU" sz="1200" dirty="0">
                <a:solidFill>
                  <a:schemeClr val="dk1"/>
                </a:solidFill>
              </a:rPr>
              <a:t>4 лет работала в операционном консалтинге в большой четверке (</a:t>
            </a:r>
            <a:r>
              <a:rPr lang="en-US" sz="1200" dirty="0">
                <a:solidFill>
                  <a:schemeClr val="dk1"/>
                </a:solidFill>
              </a:rPr>
              <a:t>Deloitte, KPMG) </a:t>
            </a:r>
            <a:r>
              <a:rPr lang="ru-RU" sz="1200" dirty="0">
                <a:solidFill>
                  <a:schemeClr val="dk1"/>
                </a:solidFill>
              </a:rPr>
              <a:t>с фокусом на проекты по оптимизации бизнес-процессов и разработке программ </a:t>
            </a:r>
            <a:r>
              <a:rPr lang="ru-RU" sz="1200" dirty="0" err="1">
                <a:solidFill>
                  <a:schemeClr val="dk1"/>
                </a:solidFill>
              </a:rPr>
              <a:t>диджитализации</a:t>
            </a:r>
            <a:r>
              <a:rPr lang="ru" sz="1200" dirty="0">
                <a:solidFill>
                  <a:schemeClr val="dk1"/>
                </a:solidFill>
              </a:rPr>
              <a:t>;</a:t>
            </a:r>
            <a:endParaRPr sz="1200" dirty="0">
              <a:solidFill>
                <a:schemeClr val="dk1"/>
              </a:solidFill>
            </a:endParaRPr>
          </a:p>
          <a:p>
            <a:pPr marL="374399" lvl="0" indent="-306599">
              <a:lnSpc>
                <a:spcPct val="115000"/>
              </a:lnSpc>
              <a:spcBef>
                <a:spcPts val="1000"/>
              </a:spcBef>
              <a:buClr>
                <a:schemeClr val="accent1"/>
              </a:buClr>
              <a:buSzPts val="1200"/>
              <a:buFont typeface="IBM Plex Sans"/>
              <a:buChar char="💥"/>
            </a:pPr>
            <a:r>
              <a:rPr lang="ru-RU" sz="1200" dirty="0">
                <a:solidFill>
                  <a:schemeClr val="dk1"/>
                </a:solidFill>
              </a:rPr>
              <a:t>Делала проекты для различных индустрий, среди которых - ритейл, нефтяная промышленность, телеком, банки и транспорт. </a:t>
            </a:r>
            <a:endParaRPr lang="en-US" sz="1200" dirty="0">
              <a:solidFill>
                <a:schemeClr val="dk1"/>
              </a:solidFill>
            </a:endParaRPr>
          </a:p>
          <a:p>
            <a:pPr marL="374399" marR="241300" indent="-306599">
              <a:lnSpc>
                <a:spcPct val="115000"/>
              </a:lnSpc>
              <a:spcBef>
                <a:spcPts val="1000"/>
              </a:spcBef>
              <a:buClr>
                <a:schemeClr val="accent1"/>
              </a:buClr>
              <a:buSzPts val="1200"/>
              <a:buFont typeface="IBM Plex Sans"/>
              <a:buChar char="💥"/>
            </a:pPr>
            <a:r>
              <a:rPr lang="ru-RU" sz="1200" dirty="0">
                <a:solidFill>
                  <a:schemeClr val="dk1"/>
                </a:solidFill>
              </a:rPr>
              <a:t>Также работала в </a:t>
            </a:r>
            <a:r>
              <a:rPr lang="en-US" sz="1200" dirty="0">
                <a:solidFill>
                  <a:schemeClr val="dk1"/>
                </a:solidFill>
              </a:rPr>
              <a:t>VK (</a:t>
            </a:r>
            <a:r>
              <a:rPr lang="ru-RU" sz="1200" dirty="0">
                <a:solidFill>
                  <a:schemeClr val="dk1"/>
                </a:solidFill>
              </a:rPr>
              <a:t>раньше </a:t>
            </a:r>
            <a:r>
              <a:rPr lang="en-US" sz="1200" dirty="0" err="1">
                <a:solidFill>
                  <a:schemeClr val="dk1"/>
                </a:solidFill>
              </a:rPr>
              <a:t>Mail.ru</a:t>
            </a:r>
            <a:r>
              <a:rPr lang="en-US" sz="1200" dirty="0">
                <a:solidFill>
                  <a:schemeClr val="dk1"/>
                </a:solidFill>
              </a:rPr>
              <a:t> Group), </a:t>
            </a:r>
            <a:r>
              <a:rPr lang="ru-RU" sz="1200" dirty="0">
                <a:solidFill>
                  <a:schemeClr val="dk1"/>
                </a:solidFill>
              </a:rPr>
              <a:t>в отделе аналитики и эффективности, где разрабатывала сценарии развития для таких продуктов как ВКонтакте, </a:t>
            </a:r>
            <a:r>
              <a:rPr lang="en-US" sz="1200" dirty="0" err="1">
                <a:solidFill>
                  <a:schemeClr val="dk1"/>
                </a:solidFill>
              </a:rPr>
              <a:t>GeekBrains</a:t>
            </a:r>
            <a:r>
              <a:rPr lang="en-US" sz="1200" dirty="0">
                <a:solidFill>
                  <a:schemeClr val="dk1"/>
                </a:solidFill>
              </a:rPr>
              <a:t>, </a:t>
            </a:r>
            <a:r>
              <a:rPr lang="ru-RU" sz="1200" dirty="0">
                <a:solidFill>
                  <a:schemeClr val="dk1"/>
                </a:solidFill>
              </a:rPr>
              <a:t>Юла, </a:t>
            </a:r>
            <a:r>
              <a:rPr lang="en-US" sz="1200" dirty="0">
                <a:solidFill>
                  <a:schemeClr val="dk1"/>
                </a:solidFill>
              </a:rPr>
              <a:t>Delivery Club, </a:t>
            </a:r>
            <a:r>
              <a:rPr lang="ru-RU" sz="1200" dirty="0">
                <a:solidFill>
                  <a:schemeClr val="dk1"/>
                </a:solidFill>
              </a:rPr>
              <a:t>Одноклассники и многих других</a:t>
            </a:r>
            <a:r>
              <a:rPr lang="ru" sz="1200" dirty="0">
                <a:solidFill>
                  <a:schemeClr val="dk1"/>
                </a:solidFill>
              </a:rPr>
              <a:t>.</a:t>
            </a:r>
            <a:endParaRPr sz="1200" dirty="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74"/>
          <p:cNvSpPr txBox="1"/>
          <p:nvPr/>
        </p:nvSpPr>
        <p:spPr>
          <a:xfrm>
            <a:off x="541775" y="720000"/>
            <a:ext cx="38520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noAutofit/>
          </a:bodyPr>
          <a:lstStyle/>
          <a:p>
            <a:pPr lvl="0"/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Диаграмма классов</a:t>
            </a:r>
            <a:endParaRPr lang="en-US" sz="1800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" name="Google Shape;529;p74">
            <a:extLst>
              <a:ext uri="{FF2B5EF4-FFF2-40B4-BE49-F238E27FC236}">
                <a16:creationId xmlns:a16="http://schemas.microsoft.com/office/drawing/2014/main" id="{DD209D85-429B-4B99-BF4B-74459AB06FDA}"/>
              </a:ext>
            </a:extLst>
          </p:cNvPr>
          <p:cNvSpPr txBox="1"/>
          <p:nvPr/>
        </p:nvSpPr>
        <p:spPr>
          <a:xfrm>
            <a:off x="541776" y="1260000"/>
            <a:ext cx="7150414" cy="17139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700" rIns="0" bIns="0" anchor="t" anchorCtr="0">
            <a:spAutoFit/>
          </a:bodyPr>
          <a:lstStyle/>
          <a:p>
            <a:pPr marL="410400" indent="-306600">
              <a:buClr>
                <a:srgbClr val="684AE0"/>
              </a:buClr>
              <a:buSzPts val="1200"/>
              <a:buFont typeface="IBM Plex Sans SemiBold"/>
              <a:buChar char="💡"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Class diagram </a:t>
            </a:r>
            <a:r>
              <a:rPr kumimoji="0" lang="ru-RU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(диаграмма </a:t>
            </a:r>
            <a:r>
              <a:rPr lang="ru-RU" dirty="0"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классов</a:t>
            </a:r>
            <a:r>
              <a:rPr kumimoji="0" lang="ru-RU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) </a:t>
            </a:r>
            <a:r>
              <a:rPr kumimoji="0" lang="ru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– это</a:t>
            </a:r>
            <a:br>
              <a:rPr kumimoji="0" lang="ru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 SemiBold"/>
                <a:ea typeface="IBM Plex Sans SemiBold"/>
                <a:cs typeface="IBM Plex Sans SemiBold"/>
                <a:sym typeface="IBM Plex Sans SemiBold"/>
              </a:rPr>
            </a:br>
            <a:r>
              <a:rPr kumimoji="0" lang="ru-RU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ea typeface="IBM Plex Sans"/>
                <a:cs typeface="IBM Plex Sans"/>
                <a:sym typeface="IBM Plex Sans"/>
              </a:rPr>
              <a:t>структурная диаграмма языка моделирования 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ea typeface="IBM Plex Sans"/>
                <a:cs typeface="IBM Plex Sans"/>
                <a:sym typeface="IBM Plex Sans"/>
              </a:rPr>
              <a:t>UML, </a:t>
            </a:r>
            <a:r>
              <a:rPr kumimoji="0" lang="ru-RU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ea typeface="IBM Plex Sans"/>
                <a:cs typeface="IBM Plex Sans"/>
                <a:sym typeface="IBM Plex Sans"/>
              </a:rPr>
              <a:t>демонстрирующая общую структуру иерархии классов системы, их коопераций, атрибутов (полей), методов, интерфейсов и взаимосвязей (отношений) между ними</a:t>
            </a:r>
            <a:br>
              <a:rPr kumimoji="0" lang="ru-RU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ea typeface="IBM Plex Sans"/>
                <a:cs typeface="IBM Plex Sans"/>
                <a:sym typeface="IBM Plex Sans"/>
              </a:rPr>
            </a:br>
            <a:endParaRPr kumimoji="0" lang="ru-RU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103800">
              <a:spcBef>
                <a:spcPts val="300"/>
              </a:spcBef>
              <a:buClr>
                <a:srgbClr val="684AE0"/>
              </a:buClr>
              <a:buSzPts val="1200"/>
              <a:defRPr/>
            </a:pPr>
            <a:r>
              <a:rPr kumimoji="0" lang="ru-RU" sz="1200" b="1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Назначение</a:t>
            </a:r>
            <a:endParaRPr lang="ru-RU" sz="1200" b="1" dirty="0">
              <a:latin typeface="IBM Plex Sans"/>
              <a:sym typeface="IBM Plex Sans"/>
            </a:endParaRPr>
          </a:p>
          <a:p>
            <a:pPr marL="103800">
              <a:spcBef>
                <a:spcPts val="300"/>
              </a:spcBef>
              <a:buClr>
                <a:srgbClr val="684AE0"/>
              </a:buClr>
              <a:buSzPts val="1200"/>
              <a:defRPr/>
            </a:pPr>
            <a:r>
              <a:rPr kumimoji="0" lang="ru-RU" sz="120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Широко применяется не только для документирования и визуализации, но также для конструирования посредством прямого или обратного проектирования</a:t>
            </a:r>
          </a:p>
        </p:txBody>
      </p:sp>
    </p:spTree>
    <p:extLst>
      <p:ext uri="{BB962C8B-B14F-4D97-AF65-F5344CB8AC3E}">
        <p14:creationId xmlns:p14="http://schemas.microsoft.com/office/powerpoint/2010/main" val="6248854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74"/>
          <p:cNvSpPr txBox="1"/>
          <p:nvPr/>
        </p:nvSpPr>
        <p:spPr>
          <a:xfrm>
            <a:off x="541774" y="720000"/>
            <a:ext cx="4030225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noAutofit/>
          </a:bodyPr>
          <a:lstStyle/>
          <a:p>
            <a:pPr lvl="0"/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Диаграмма классов: примеры</a:t>
            </a:r>
            <a:endParaRPr lang="en-US" sz="1800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" name="Google Shape;529;p74">
            <a:extLst>
              <a:ext uri="{FF2B5EF4-FFF2-40B4-BE49-F238E27FC236}">
                <a16:creationId xmlns:a16="http://schemas.microsoft.com/office/drawing/2014/main" id="{DD209D85-429B-4B99-BF4B-74459AB06FDA}"/>
              </a:ext>
            </a:extLst>
          </p:cNvPr>
          <p:cNvSpPr txBox="1"/>
          <p:nvPr/>
        </p:nvSpPr>
        <p:spPr>
          <a:xfrm>
            <a:off x="541776" y="1260000"/>
            <a:ext cx="7150414" cy="9290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700" rIns="0" bIns="0" anchor="t" anchorCtr="0">
            <a:spAutoFit/>
          </a:bodyPr>
          <a:lstStyle/>
          <a:p>
            <a:pPr marL="410400" marR="0" lvl="0" indent="-306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84AE0"/>
              </a:buClr>
              <a:buSzPts val="1200"/>
              <a:buFont typeface=".Apple Color Emoji UI"/>
              <a:buChar char="⚡"/>
              <a:tabLst/>
              <a:defRPr/>
            </a:pPr>
            <a:r>
              <a:rPr kumimoji="0" lang="ru-RU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Класс (</a:t>
            </a: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class) — </a:t>
            </a:r>
            <a:r>
              <a:rPr kumimoji="0" lang="ru-RU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категория вещей, которые имеют общие атрибуты и операции.</a:t>
            </a:r>
            <a:r>
              <a:rPr kumimoji="0" lang="ru-RU" sz="12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 Сама диаграмма классов являет собой набор статических, декларативных элементов модели. Она дает нам наиболее полное и развернутое представление о связях в программном коде, функциональности и информации об отдельных классах. Приложения генерируются зачастую именно с диаграммы классов.</a:t>
            </a:r>
          </a:p>
        </p:txBody>
      </p:sp>
      <p:pic>
        <p:nvPicPr>
          <p:cNvPr id="4" name="image3.png" descr="class diagram">
            <a:extLst>
              <a:ext uri="{FF2B5EF4-FFF2-40B4-BE49-F238E27FC236}">
                <a16:creationId xmlns:a16="http://schemas.microsoft.com/office/drawing/2014/main" id="{5D026576-693A-FE68-D0BD-817FECE41E21}"/>
              </a:ext>
            </a:extLst>
          </p:cNvPr>
          <p:cNvPicPr/>
          <p:nvPr/>
        </p:nvPicPr>
        <p:blipFill rotWithShape="1">
          <a:blip r:embed="rId3"/>
          <a:srcRect l="9150" t="6790" r="9440" b="18591"/>
          <a:stretch/>
        </p:blipFill>
        <p:spPr>
          <a:xfrm>
            <a:off x="4515852" y="2502584"/>
            <a:ext cx="3441031" cy="2216465"/>
          </a:xfrm>
          <a:prstGeom prst="rect">
            <a:avLst/>
          </a:prstGeom>
          <a:ln/>
        </p:spPr>
      </p:pic>
      <p:sp>
        <p:nvSpPr>
          <p:cNvPr id="5" name="Google Shape;529;p74">
            <a:extLst>
              <a:ext uri="{FF2B5EF4-FFF2-40B4-BE49-F238E27FC236}">
                <a16:creationId xmlns:a16="http://schemas.microsoft.com/office/drawing/2014/main" id="{159AC238-2A2F-FAF8-9112-C411DB2C6C1D}"/>
              </a:ext>
            </a:extLst>
          </p:cNvPr>
          <p:cNvSpPr txBox="1"/>
          <p:nvPr/>
        </p:nvSpPr>
        <p:spPr>
          <a:xfrm>
            <a:off x="541774" y="2571750"/>
            <a:ext cx="3813658" cy="1783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700" rIns="0" bIns="0" anchor="t" anchorCtr="0">
            <a:spAutoFit/>
          </a:bodyPr>
          <a:lstStyle/>
          <a:p>
            <a:pPr marL="275250" indent="-171450">
              <a:spcBef>
                <a:spcPts val="3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  <a:defRPr/>
            </a:pPr>
            <a:r>
              <a:rPr kumimoji="0" lang="ru-RU" sz="12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Для класса "студент" есть таблица, содержащая атрибуты: имя, адрес, телефон, </a:t>
            </a:r>
            <a:r>
              <a:rPr kumimoji="0" lang="en-US" sz="12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e-mail, </a:t>
            </a:r>
            <a:r>
              <a:rPr kumimoji="0" lang="ru-RU" sz="12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номер зачетки, средняя успеваемость</a:t>
            </a:r>
          </a:p>
          <a:p>
            <a:pPr marL="275250" indent="-171450">
              <a:spcBef>
                <a:spcPts val="3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  <a:defRPr/>
            </a:pPr>
            <a:r>
              <a:rPr kumimoji="0" lang="ru-RU" sz="12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Также показаны связи данной сущности с другими: прохождением курса, какой курс слушает, кто профессор</a:t>
            </a:r>
          </a:p>
          <a:p>
            <a:pPr marL="275250" indent="-171450">
              <a:spcBef>
                <a:spcPts val="3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  <a:defRPr/>
            </a:pPr>
            <a:r>
              <a:rPr kumimoji="0" lang="ru-RU" sz="12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В этом примере также добавляются функции, которые могут быть применены к сущности "студент"</a:t>
            </a:r>
          </a:p>
        </p:txBody>
      </p:sp>
    </p:spTree>
    <p:extLst>
      <p:ext uri="{BB962C8B-B14F-4D97-AF65-F5344CB8AC3E}">
        <p14:creationId xmlns:p14="http://schemas.microsoft.com/office/powerpoint/2010/main" val="11042083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74"/>
          <p:cNvSpPr txBox="1"/>
          <p:nvPr/>
        </p:nvSpPr>
        <p:spPr>
          <a:xfrm>
            <a:off x="541775" y="720000"/>
            <a:ext cx="38520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noAutofit/>
          </a:bodyPr>
          <a:lstStyle/>
          <a:p>
            <a:pPr lvl="0"/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Диаграмма классов: элементы</a:t>
            </a:r>
            <a:endParaRPr lang="en-US" sz="1800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" name="Google Shape;529;p74">
            <a:extLst>
              <a:ext uri="{FF2B5EF4-FFF2-40B4-BE49-F238E27FC236}">
                <a16:creationId xmlns:a16="http://schemas.microsoft.com/office/drawing/2014/main" id="{DD209D85-429B-4B99-BF4B-74459AB06FDA}"/>
              </a:ext>
            </a:extLst>
          </p:cNvPr>
          <p:cNvSpPr txBox="1"/>
          <p:nvPr/>
        </p:nvSpPr>
        <p:spPr>
          <a:xfrm>
            <a:off x="541775" y="1123643"/>
            <a:ext cx="8232947" cy="34143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700" rIns="0" bIns="0" anchor="t" anchorCtr="0">
            <a:spAutoFit/>
          </a:bodyPr>
          <a:lstStyle/>
          <a:p>
            <a:pPr marL="103800">
              <a:spcBef>
                <a:spcPts val="300"/>
              </a:spcBef>
              <a:buClr>
                <a:srgbClr val="684AE0"/>
              </a:buClr>
              <a:buSzPts val="1200"/>
              <a:defRPr/>
            </a:pPr>
            <a:r>
              <a:rPr kumimoji="0" lang="ru-RU" sz="1200" b="1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На диаграмме классы представлены в рамках, содержащих три компонента: </a:t>
            </a:r>
          </a:p>
          <a:p>
            <a:pPr marL="410400" indent="-306600">
              <a:spcBef>
                <a:spcPts val="600"/>
              </a:spcBef>
              <a:buClr>
                <a:srgbClr val="684AE0"/>
              </a:buClr>
              <a:buSzPts val="1200"/>
              <a:buFont typeface="Zapf Dingbats"/>
              <a:buChar char="➜"/>
              <a:defRPr/>
            </a:pPr>
            <a:r>
              <a:rPr kumimoji="0" lang="ru-RU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 SemiBold"/>
                <a:cs typeface="IBM Plex Sans SemiBold"/>
                <a:sym typeface="IBM Plex Sans"/>
              </a:rPr>
              <a:t>Имя класса</a:t>
            </a:r>
            <a:br>
              <a:rPr kumimoji="0" lang="ru-RU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 SemiBold"/>
                <a:cs typeface="IBM Plex Sans SemiBold"/>
                <a:sym typeface="IBM Plex Sans"/>
              </a:rPr>
            </a:br>
            <a:r>
              <a:rPr lang="ru-RU" sz="1200" dirty="0">
                <a:latin typeface="IBM Plex Sans"/>
                <a:sym typeface="IBM Plex Sans"/>
              </a:rPr>
              <a:t>в верхней части, выравнивается по центру и пишется полужирным шрифтом, начинается с заглавной буквы</a:t>
            </a:r>
            <a:endParaRPr kumimoji="0" lang="ru-RU" sz="120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IBM Plex Sans"/>
              <a:cs typeface="Arial"/>
              <a:sym typeface="IBM Plex Sans"/>
            </a:endParaRPr>
          </a:p>
          <a:p>
            <a:pPr marL="410400" indent="-306600">
              <a:spcBef>
                <a:spcPts val="600"/>
              </a:spcBef>
              <a:buClr>
                <a:srgbClr val="684AE0"/>
              </a:buClr>
              <a:buSzPts val="1200"/>
              <a:buFont typeface="Zapf Dingbats"/>
              <a:buChar char="➜"/>
              <a:defRPr/>
            </a:pPr>
            <a:r>
              <a:rPr kumimoji="0" lang="ru-RU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 SemiBold"/>
                <a:cs typeface="IBM Plex Sans SemiBold"/>
                <a:sym typeface="IBM Plex Sans"/>
              </a:rPr>
              <a:t>Поля</a:t>
            </a: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 SemiBold"/>
                <a:cs typeface="IBM Plex Sans SemiBold"/>
                <a:sym typeface="IBM Plex Sans"/>
              </a:rPr>
              <a:t> (</a:t>
            </a:r>
            <a:r>
              <a:rPr kumimoji="0" lang="ru-RU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 SemiBold"/>
                <a:cs typeface="IBM Plex Sans SemiBold"/>
                <a:sym typeface="IBM Plex Sans"/>
              </a:rPr>
              <a:t>атрибуты) класса</a:t>
            </a:r>
            <a:br>
              <a:rPr lang="ru-RU" sz="1200" dirty="0">
                <a:latin typeface="IBM Plex Sans"/>
                <a:sym typeface="IBM Plex Sans"/>
              </a:rPr>
            </a:br>
            <a:r>
              <a:rPr lang="ru-RU" sz="1200" dirty="0">
                <a:latin typeface="IBM Plex Sans"/>
                <a:sym typeface="IBM Plex Sans"/>
              </a:rPr>
              <a:t>выровнены по левому краю и описывают свойства объектов класса. Большинство объектов в классе получают свою индивидуальность из-за различий в их атрибутах и взаимосвязи с другими объектами. Однако, возможны объекты с идентичными значениями атрибутов и взаимосвязей. Т.е. индивидуальность объектов определяется самим фактом их существования, а не различиями в их свойствах. Имя атрибута должно быть уникально в пределах класса.  За именем атрибута может следовать его тип и значение по умолчанию.</a:t>
            </a:r>
          </a:p>
          <a:p>
            <a:pPr marL="410400" indent="-306600">
              <a:spcBef>
                <a:spcPts val="600"/>
              </a:spcBef>
              <a:buClr>
                <a:srgbClr val="684AE0"/>
              </a:buClr>
              <a:buSzPts val="1200"/>
              <a:buFont typeface="Zapf Dingbats"/>
              <a:buChar char="➜"/>
              <a:defRPr/>
            </a:pPr>
            <a:r>
              <a:rPr kumimoji="0" lang="ru-RU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 SemiBold"/>
                <a:cs typeface="IBM Plex Sans SemiBold"/>
                <a:sym typeface="IBM Plex Sans"/>
              </a:rPr>
              <a:t>Методы</a:t>
            </a: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 SemiBold"/>
                <a:cs typeface="IBM Plex Sans SemiBold"/>
                <a:sym typeface="IBM Plex Sans"/>
              </a:rPr>
              <a:t> (</a:t>
            </a:r>
            <a:r>
              <a:rPr kumimoji="0" lang="ru-RU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 SemiBold"/>
                <a:cs typeface="IBM Plex Sans SemiBold"/>
                <a:sym typeface="IBM Plex Sans"/>
              </a:rPr>
              <a:t>операции) класса</a:t>
            </a:r>
            <a:br>
              <a:rPr kumimoji="0" lang="ru-RU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 SemiBold"/>
                <a:cs typeface="IBM Plex Sans SemiBold"/>
                <a:sym typeface="IBM Plex Sans"/>
              </a:rPr>
            </a:br>
            <a:r>
              <a:rPr lang="ru-RU" sz="1200" dirty="0">
                <a:latin typeface="IBM Plex Sans"/>
                <a:sym typeface="IBM Plex Sans"/>
              </a:rPr>
              <a:t>выровнены по левому краю. </a:t>
            </a:r>
            <a:br>
              <a:rPr lang="ru-RU" sz="1200" dirty="0">
                <a:latin typeface="IBM Plex Sans"/>
                <a:sym typeface="IBM Plex Sans"/>
              </a:rPr>
            </a:br>
            <a:r>
              <a:rPr lang="ru-RU" sz="1200" dirty="0">
                <a:latin typeface="IBM Plex Sans"/>
                <a:sym typeface="IBM Plex Sans"/>
              </a:rPr>
              <a:t>Операция – функция (действие) </a:t>
            </a:r>
            <a:br>
              <a:rPr lang="ru-RU" sz="1200" dirty="0">
                <a:latin typeface="IBM Plex Sans"/>
                <a:sym typeface="IBM Plex Sans"/>
              </a:rPr>
            </a:br>
            <a:r>
              <a:rPr lang="ru-RU" sz="1200" dirty="0">
                <a:latin typeface="IBM Plex Sans"/>
                <a:sym typeface="IBM Plex Sans"/>
              </a:rPr>
              <a:t>или преобразование. </a:t>
            </a:r>
            <a:br>
              <a:rPr lang="ru-RU" sz="1200" dirty="0">
                <a:latin typeface="IBM Plex Sans"/>
                <a:sym typeface="IBM Plex Sans"/>
              </a:rPr>
            </a:br>
            <a:r>
              <a:rPr lang="ru-RU" sz="1200" dirty="0">
                <a:latin typeface="IBM Plex Sans"/>
                <a:sym typeface="IBM Plex Sans"/>
              </a:rPr>
              <a:t>Операция может иметь параметры </a:t>
            </a:r>
            <a:br>
              <a:rPr lang="ru-RU" sz="1200" dirty="0">
                <a:latin typeface="IBM Plex Sans"/>
                <a:sym typeface="IBM Plex Sans"/>
              </a:rPr>
            </a:br>
            <a:r>
              <a:rPr lang="ru-RU" sz="1200" dirty="0">
                <a:latin typeface="IBM Plex Sans"/>
                <a:sym typeface="IBM Plex Sans"/>
              </a:rPr>
              <a:t>и возвращать значения.</a:t>
            </a:r>
          </a:p>
        </p:txBody>
      </p:sp>
      <p:pic>
        <p:nvPicPr>
          <p:cNvPr id="2" name="image14.png">
            <a:extLst>
              <a:ext uri="{FF2B5EF4-FFF2-40B4-BE49-F238E27FC236}">
                <a16:creationId xmlns:a16="http://schemas.microsoft.com/office/drawing/2014/main" id="{6CB8FF2F-05CB-5A5A-F285-D333F6E22B70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4277755" y="3395087"/>
            <a:ext cx="3145846" cy="1249540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17162755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74"/>
          <p:cNvSpPr txBox="1"/>
          <p:nvPr/>
        </p:nvSpPr>
        <p:spPr>
          <a:xfrm>
            <a:off x="541775" y="720000"/>
            <a:ext cx="38520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noAutofit/>
          </a:bodyPr>
          <a:lstStyle/>
          <a:p>
            <a:pPr lvl="0"/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Диаграмма классов: виды связей</a:t>
            </a:r>
            <a:endParaRPr lang="en-US" sz="1800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" name="Google Shape;529;p74">
            <a:extLst>
              <a:ext uri="{FF2B5EF4-FFF2-40B4-BE49-F238E27FC236}">
                <a16:creationId xmlns:a16="http://schemas.microsoft.com/office/drawing/2014/main" id="{DD209D85-429B-4B99-BF4B-74459AB06FDA}"/>
              </a:ext>
            </a:extLst>
          </p:cNvPr>
          <p:cNvSpPr txBox="1"/>
          <p:nvPr/>
        </p:nvSpPr>
        <p:spPr>
          <a:xfrm>
            <a:off x="541776" y="1123643"/>
            <a:ext cx="7150414" cy="2114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700" rIns="0" bIns="0" anchor="t" anchorCtr="0">
            <a:spAutoFit/>
          </a:bodyPr>
          <a:lstStyle/>
          <a:p>
            <a:pPr marL="410400" indent="-306600">
              <a:spcBef>
                <a:spcPts val="600"/>
              </a:spcBef>
              <a:buClr>
                <a:srgbClr val="684AE0"/>
              </a:buClr>
              <a:buSzPts val="1200"/>
              <a:buFont typeface="Zapf Dingbats"/>
              <a:buChar char="➜"/>
              <a:defRPr/>
            </a:pPr>
            <a:r>
              <a:rPr kumimoji="0" lang="ru-RU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 SemiBold"/>
                <a:cs typeface="IBM Plex Sans SemiBold"/>
                <a:sym typeface="IBM Plex Sans"/>
              </a:rPr>
              <a:t>Ассоциация (</a:t>
            </a: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 SemiBold"/>
                <a:cs typeface="IBM Plex Sans SemiBold"/>
                <a:sym typeface="IBM Plex Sans"/>
              </a:rPr>
              <a:t>association)</a:t>
            </a:r>
            <a:br>
              <a:rPr kumimoji="0" lang="ru-RU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 SemiBold"/>
                <a:cs typeface="IBM Plex Sans SemiBold"/>
                <a:sym typeface="IBM Plex Sans"/>
              </a:rPr>
            </a:br>
            <a:r>
              <a:rPr lang="ru-RU" sz="1200" dirty="0">
                <a:latin typeface="IBM Plex Sans"/>
                <a:sym typeface="IBM Plex Sans"/>
              </a:rPr>
              <a:t>представляет собой отношения между экземплярами классов</a:t>
            </a:r>
            <a:br>
              <a:rPr lang="ru-RU" sz="1200" dirty="0">
                <a:latin typeface="IBM Plex Sans"/>
                <a:sym typeface="IBM Plex Sans"/>
              </a:rPr>
            </a:br>
            <a:br>
              <a:rPr lang="ru-RU" sz="1200" dirty="0">
                <a:latin typeface="IBM Plex Sans"/>
                <a:sym typeface="IBM Plex Sans"/>
              </a:rPr>
            </a:br>
            <a:r>
              <a:rPr lang="ru-RU" sz="1200" b="1" dirty="0">
                <a:latin typeface="IBM Plex Sans"/>
                <a:sym typeface="IBM Plex Sans"/>
              </a:rPr>
              <a:t>Каждый конец ассоциации обладает кратностью </a:t>
            </a:r>
            <a:r>
              <a:rPr lang="ru-RU" sz="1200" dirty="0">
                <a:latin typeface="IBM Plex Sans"/>
                <a:sym typeface="IBM Plex Sans"/>
              </a:rPr>
              <a:t>(синоним – мощностью, </a:t>
            </a:r>
            <a:r>
              <a:rPr lang="ru-RU" sz="1200" dirty="0" err="1">
                <a:latin typeface="IBM Plex Sans"/>
                <a:sym typeface="IBM Plex Sans"/>
              </a:rPr>
              <a:t>ориг</a:t>
            </a:r>
            <a:r>
              <a:rPr lang="ru-RU" sz="1200" dirty="0">
                <a:latin typeface="IBM Plex Sans"/>
                <a:sym typeface="IBM Plex Sans"/>
              </a:rPr>
              <a:t>. — </a:t>
            </a:r>
            <a:r>
              <a:rPr lang="en-US" sz="1200" dirty="0">
                <a:latin typeface="IBM Plex Sans"/>
                <a:sym typeface="IBM Plex Sans"/>
              </a:rPr>
              <a:t>multiplicity), </a:t>
            </a:r>
            <a:r>
              <a:rPr lang="ru-RU" sz="1200" dirty="0">
                <a:latin typeface="IBM Plex Sans"/>
                <a:sym typeface="IBM Plex Sans"/>
              </a:rPr>
              <a:t>которая показывает, сколько объектов, расположенных с соответствующего конца ассоциации, может участвовать в данном отношении</a:t>
            </a:r>
            <a:br>
              <a:rPr lang="ru-RU" sz="1200" dirty="0">
                <a:latin typeface="IBM Plex Sans"/>
                <a:sym typeface="IBM Plex Sans"/>
              </a:rPr>
            </a:br>
            <a:r>
              <a:rPr lang="ru-RU" sz="1200" i="1" dirty="0">
                <a:latin typeface="IBM Plex Sans"/>
                <a:sym typeface="IBM Plex Sans"/>
              </a:rPr>
              <a:t>В примере на рисунке каждый Товар имеет сколь угодно Записей в накладной, но каждая Запись в накладной обязательно один Товар</a:t>
            </a:r>
            <a:br>
              <a:rPr lang="ru-RU" sz="1200" i="1" dirty="0">
                <a:latin typeface="IBM Plex Sans"/>
                <a:sym typeface="IBM Plex Sans"/>
              </a:rPr>
            </a:br>
            <a:br>
              <a:rPr lang="ru-RU" sz="1200" i="1" dirty="0">
                <a:latin typeface="IBM Plex Sans"/>
                <a:sym typeface="IBM Plex Sans"/>
              </a:rPr>
            </a:br>
            <a:r>
              <a:rPr lang="ru-RU" sz="1200" dirty="0">
                <a:latin typeface="IBM Plex Sans"/>
                <a:sym typeface="IBM Plex Sans"/>
              </a:rPr>
              <a:t>Также </a:t>
            </a:r>
            <a:r>
              <a:rPr lang="ru-RU" sz="1200" b="1" dirty="0">
                <a:latin typeface="IBM Plex Sans"/>
                <a:sym typeface="IBM Plex Sans"/>
              </a:rPr>
              <a:t>на концах ассоциации под кратностью может указываться имя роли</a:t>
            </a:r>
            <a:r>
              <a:rPr lang="ru-RU" sz="1200" dirty="0">
                <a:latin typeface="IBM Plex Sans"/>
                <a:sym typeface="IBM Plex Sans"/>
              </a:rPr>
              <a:t>, т.е. какую роль выполняют объекты, находящиеся с данного конца ассоциации </a:t>
            </a:r>
          </a:p>
        </p:txBody>
      </p:sp>
      <p:pic>
        <p:nvPicPr>
          <p:cNvPr id="4" name="image2.png">
            <a:extLst>
              <a:ext uri="{FF2B5EF4-FFF2-40B4-BE49-F238E27FC236}">
                <a16:creationId xmlns:a16="http://schemas.microsoft.com/office/drawing/2014/main" id="{97AAE8FF-A14D-B71B-88D9-AD0568488C21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2920632" y="3455637"/>
            <a:ext cx="3302735" cy="1192608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2561635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74"/>
          <p:cNvSpPr txBox="1"/>
          <p:nvPr/>
        </p:nvSpPr>
        <p:spPr>
          <a:xfrm>
            <a:off x="541775" y="720000"/>
            <a:ext cx="38520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noAutofit/>
          </a:bodyPr>
          <a:lstStyle/>
          <a:p>
            <a:pPr lvl="0"/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Диаграмма классов: виды связей</a:t>
            </a:r>
            <a:endParaRPr lang="en-US" sz="1800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" name="Google Shape;529;p74">
            <a:extLst>
              <a:ext uri="{FF2B5EF4-FFF2-40B4-BE49-F238E27FC236}">
                <a16:creationId xmlns:a16="http://schemas.microsoft.com/office/drawing/2014/main" id="{DD209D85-429B-4B99-BF4B-74459AB06FDA}"/>
              </a:ext>
            </a:extLst>
          </p:cNvPr>
          <p:cNvSpPr txBox="1"/>
          <p:nvPr/>
        </p:nvSpPr>
        <p:spPr>
          <a:xfrm>
            <a:off x="541776" y="1123643"/>
            <a:ext cx="7150414" cy="1006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700" rIns="0" bIns="0" anchor="t" anchorCtr="0">
            <a:spAutoFit/>
          </a:bodyPr>
          <a:lstStyle/>
          <a:p>
            <a:pPr marL="410400" indent="-306600">
              <a:spcBef>
                <a:spcPts val="600"/>
              </a:spcBef>
              <a:buClr>
                <a:srgbClr val="684AE0"/>
              </a:buClr>
              <a:buSzPts val="1200"/>
              <a:buFont typeface="Zapf Dingbats"/>
              <a:buChar char="➜"/>
              <a:defRPr/>
            </a:pPr>
            <a:r>
              <a:rPr kumimoji="0" lang="ru-RU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 SemiBold"/>
                <a:cs typeface="IBM Plex Sans SemiBold"/>
                <a:sym typeface="IBM Plex Sans"/>
              </a:rPr>
              <a:t>Агрегация (</a:t>
            </a: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 SemiBold"/>
                <a:cs typeface="IBM Plex Sans SemiBold"/>
                <a:sym typeface="IBM Plex Sans"/>
              </a:rPr>
              <a:t>aggregation)</a:t>
            </a:r>
            <a:br>
              <a:rPr kumimoji="0" lang="ru-RU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 SemiBold"/>
                <a:cs typeface="IBM Plex Sans SemiBold"/>
                <a:sym typeface="IBM Plex Sans"/>
              </a:rPr>
            </a:br>
            <a:r>
              <a:rPr lang="ru-RU" sz="1200" dirty="0">
                <a:latin typeface="IBM Plex Sans"/>
                <a:sym typeface="IBM Plex Sans"/>
              </a:rPr>
              <a:t>ассоциация типа «целое-часть»: в </a:t>
            </a:r>
            <a:r>
              <a:rPr lang="en-US" sz="1200" dirty="0">
                <a:latin typeface="IBM Plex Sans"/>
                <a:sym typeface="IBM Plex Sans"/>
              </a:rPr>
              <a:t>UML </a:t>
            </a:r>
            <a:r>
              <a:rPr lang="ru-RU" sz="1200" dirty="0">
                <a:latin typeface="IBM Plex Sans"/>
                <a:sym typeface="IBM Plex Sans"/>
              </a:rPr>
              <a:t>представляется в виде прямой с ромбом на конце</a:t>
            </a:r>
            <a:br>
              <a:rPr lang="ru-RU" sz="1200" dirty="0">
                <a:latin typeface="IBM Plex Sans"/>
                <a:sym typeface="IBM Plex Sans"/>
              </a:rPr>
            </a:br>
            <a:br>
              <a:rPr lang="ru-RU" sz="1200" dirty="0">
                <a:latin typeface="IBM Plex Sans"/>
                <a:sym typeface="IBM Plex Sans"/>
              </a:rPr>
            </a:br>
            <a:r>
              <a:rPr lang="ru-RU" sz="1200" dirty="0">
                <a:latin typeface="IBM Plex Sans"/>
              </a:rPr>
              <a:t>Ромб на связи указывает, какой класс является агрегирующим (т.е. «состоящим из»); класс с противоположного конца — агрегированным (т.е. те самые «части»).</a:t>
            </a:r>
          </a:p>
        </p:txBody>
      </p:sp>
      <p:pic>
        <p:nvPicPr>
          <p:cNvPr id="2" name="image7.png">
            <a:extLst>
              <a:ext uri="{FF2B5EF4-FFF2-40B4-BE49-F238E27FC236}">
                <a16:creationId xmlns:a16="http://schemas.microsoft.com/office/drawing/2014/main" id="{84EA7B14-95DC-A3AB-BE24-8EF28CB3DA88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3946949" y="2375514"/>
            <a:ext cx="1250102" cy="2370051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25976829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74"/>
          <p:cNvSpPr txBox="1"/>
          <p:nvPr/>
        </p:nvSpPr>
        <p:spPr>
          <a:xfrm>
            <a:off x="541775" y="720000"/>
            <a:ext cx="38520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noAutofit/>
          </a:bodyPr>
          <a:lstStyle/>
          <a:p>
            <a:pPr lvl="0"/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Диаграмма классов: виды связей</a:t>
            </a:r>
            <a:endParaRPr lang="en-US" sz="1800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" name="Google Shape;529;p74">
            <a:extLst>
              <a:ext uri="{FF2B5EF4-FFF2-40B4-BE49-F238E27FC236}">
                <a16:creationId xmlns:a16="http://schemas.microsoft.com/office/drawing/2014/main" id="{DD209D85-429B-4B99-BF4B-74459AB06FDA}"/>
              </a:ext>
            </a:extLst>
          </p:cNvPr>
          <p:cNvSpPr txBox="1"/>
          <p:nvPr/>
        </p:nvSpPr>
        <p:spPr>
          <a:xfrm>
            <a:off x="541776" y="1123643"/>
            <a:ext cx="7150414" cy="19293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700" rIns="0" bIns="0" anchor="t" anchorCtr="0">
            <a:spAutoFit/>
          </a:bodyPr>
          <a:lstStyle/>
          <a:p>
            <a:pPr marL="410400" lvl="0" indent="-306600">
              <a:spcBef>
                <a:spcPts val="600"/>
              </a:spcBef>
              <a:buClr>
                <a:srgbClr val="684AE0"/>
              </a:buClr>
              <a:buSzPts val="1200"/>
              <a:buFont typeface="Zapf Dingbats"/>
              <a:buChar char="➜"/>
              <a:defRPr/>
            </a:pPr>
            <a:r>
              <a:rPr kumimoji="0" lang="ru-RU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 SemiBold"/>
                <a:cs typeface="IBM Plex Sans SemiBold"/>
                <a:sym typeface="IBM Plex Sans"/>
              </a:rPr>
              <a:t>Композиция (</a:t>
            </a: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 SemiBold"/>
                <a:cs typeface="IBM Plex Sans SemiBold"/>
                <a:sym typeface="IBM Plex Sans"/>
              </a:rPr>
              <a:t>composition)</a:t>
            </a:r>
            <a:br>
              <a:rPr kumimoji="0" lang="ru-RU" sz="12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 SemiBold"/>
                <a:cs typeface="IBM Plex Sans SemiBold"/>
                <a:sym typeface="IBM Plex Sans"/>
              </a:rPr>
            </a:br>
            <a:r>
              <a:rPr lang="ru-RU" sz="1200" dirty="0">
                <a:latin typeface="IBM Plex Sans"/>
                <a:sym typeface="IBM Plex Sans"/>
              </a:rPr>
              <a:t>это такая агрегация, где объекты-части не могут существовать сами по себе и уничтожаются при уничтожении объекта агрегирующего класса</a:t>
            </a:r>
            <a:br>
              <a:rPr lang="ru-RU" sz="1200" dirty="0">
                <a:latin typeface="IBM Plex Sans"/>
                <a:sym typeface="IBM Plex Sans"/>
              </a:rPr>
            </a:br>
            <a:br>
              <a:rPr lang="ru-RU" sz="1200" dirty="0">
                <a:latin typeface="IBM Plex Sans"/>
                <a:sym typeface="IBM Plex Sans"/>
              </a:rPr>
            </a:br>
            <a:r>
              <a:rPr lang="ru-RU" sz="1200" dirty="0">
                <a:latin typeface="IBM Plex Sans"/>
                <a:sym typeface="IBM Plex Sans"/>
              </a:rPr>
              <a:t>Композиция изображается так же, как ассоциация, </a:t>
            </a:r>
            <a:r>
              <a:rPr lang="ru-RU" sz="1200" b="1" dirty="0">
                <a:latin typeface="IBM Plex Sans"/>
                <a:sym typeface="IBM Plex Sans"/>
              </a:rPr>
              <a:t>только ромбик закрашен</a:t>
            </a:r>
            <a:br>
              <a:rPr lang="ru-RU" sz="1200" b="1" dirty="0">
                <a:latin typeface="IBM Plex Sans"/>
                <a:sym typeface="IBM Plex Sans"/>
              </a:rPr>
            </a:br>
            <a:br>
              <a:rPr lang="ru-RU" sz="1200" b="1" dirty="0">
                <a:latin typeface="IBM Plex Sans"/>
                <a:sym typeface="IBM Plex Sans"/>
              </a:rPr>
            </a:br>
            <a:r>
              <a:rPr lang="ru-RU" sz="1200" dirty="0">
                <a:latin typeface="IBM Plex Sans"/>
                <a:sym typeface="IBM Plex Sans"/>
              </a:rPr>
              <a:t>Важно понимать разницу между агрегацией и композицией: </a:t>
            </a:r>
            <a:r>
              <a:rPr lang="ru-RU" sz="1200" b="1" dirty="0">
                <a:latin typeface="IBM Plex Sans"/>
                <a:sym typeface="IBM Plex Sans"/>
              </a:rPr>
              <a:t>при агрегации объекты-части могут существовать сами по себе, а при композиции — нет</a:t>
            </a:r>
            <a:br>
              <a:rPr lang="ru-RU" sz="1200" dirty="0">
                <a:latin typeface="IBM Plex Sans"/>
                <a:sym typeface="IBM Plex Sans"/>
              </a:rPr>
            </a:br>
            <a:br>
              <a:rPr lang="ru-RU" sz="1200" dirty="0">
                <a:latin typeface="IBM Plex Sans"/>
                <a:sym typeface="IBM Plex Sans"/>
              </a:rPr>
            </a:br>
            <a:r>
              <a:rPr lang="ru-RU" sz="1200" dirty="0">
                <a:latin typeface="IBM Plex Sans"/>
                <a:sym typeface="IBM Plex Sans"/>
              </a:rPr>
              <a:t>Пример агрегации: автомобиль—колесо, пример композиции: дом—комната</a:t>
            </a:r>
          </a:p>
        </p:txBody>
      </p:sp>
      <p:pic>
        <p:nvPicPr>
          <p:cNvPr id="4" name="image17.png">
            <a:extLst>
              <a:ext uri="{FF2B5EF4-FFF2-40B4-BE49-F238E27FC236}">
                <a16:creationId xmlns:a16="http://schemas.microsoft.com/office/drawing/2014/main" id="{0C720FA1-A1AC-625B-7525-E9AC364B0D49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4102073" y="3146279"/>
            <a:ext cx="939854" cy="1747155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12266966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74"/>
          <p:cNvSpPr txBox="1"/>
          <p:nvPr/>
        </p:nvSpPr>
        <p:spPr>
          <a:xfrm>
            <a:off x="541775" y="720000"/>
            <a:ext cx="38520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noAutofit/>
          </a:bodyPr>
          <a:lstStyle/>
          <a:p>
            <a:pPr lvl="0"/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Диаграмма классов: виды связей</a:t>
            </a:r>
            <a:endParaRPr lang="en-US" sz="1800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" name="Google Shape;529;p74">
            <a:extLst>
              <a:ext uri="{FF2B5EF4-FFF2-40B4-BE49-F238E27FC236}">
                <a16:creationId xmlns:a16="http://schemas.microsoft.com/office/drawing/2014/main" id="{DD209D85-429B-4B99-BF4B-74459AB06FDA}"/>
              </a:ext>
            </a:extLst>
          </p:cNvPr>
          <p:cNvSpPr txBox="1"/>
          <p:nvPr/>
        </p:nvSpPr>
        <p:spPr>
          <a:xfrm>
            <a:off x="541776" y="1123643"/>
            <a:ext cx="7150414" cy="11906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700" rIns="0" bIns="0" anchor="t" anchorCtr="0">
            <a:spAutoFit/>
          </a:bodyPr>
          <a:lstStyle/>
          <a:p>
            <a:pPr marL="410400" indent="-306600">
              <a:spcBef>
                <a:spcPts val="600"/>
              </a:spcBef>
              <a:buClr>
                <a:srgbClr val="684AE0"/>
              </a:buClr>
              <a:buSzPts val="1200"/>
              <a:buFont typeface="Zapf Dingbats"/>
              <a:buChar char="➜"/>
              <a:defRPr/>
            </a:pPr>
            <a:r>
              <a:rPr kumimoji="0" lang="ru-RU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 SemiBold"/>
                <a:cs typeface="IBM Plex Sans SemiBold"/>
                <a:sym typeface="IBM Plex Sans"/>
              </a:rPr>
              <a:t>Наследование (</a:t>
            </a: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 SemiBold"/>
                <a:cs typeface="IBM Plex Sans SemiBold"/>
                <a:sym typeface="IBM Plex Sans"/>
              </a:rPr>
              <a:t>inheritance)</a:t>
            </a:r>
            <a:br>
              <a:rPr kumimoji="0" lang="ru-RU" sz="12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 SemiBold"/>
                <a:cs typeface="IBM Plex Sans SemiBold"/>
                <a:sym typeface="IBM Plex Sans"/>
              </a:rPr>
            </a:br>
            <a:r>
              <a:rPr lang="ru-RU" sz="1200" dirty="0">
                <a:latin typeface="IBM Plex Sans"/>
                <a:sym typeface="IBM Plex Sans"/>
              </a:rPr>
              <a:t>это отношение типа «общее-частное»: позволяет определить такое отношение между классами, когда один класс обладает поведением и структурой ряда других классов</a:t>
            </a:r>
            <a:br>
              <a:rPr lang="ru-RU" sz="1200" dirty="0">
                <a:latin typeface="IBM Plex Sans"/>
                <a:sym typeface="IBM Plex Sans"/>
              </a:rPr>
            </a:br>
            <a:br>
              <a:rPr lang="ru-RU" sz="1200" dirty="0">
                <a:latin typeface="IBM Plex Sans"/>
                <a:sym typeface="IBM Plex Sans"/>
              </a:rPr>
            </a:br>
            <a:r>
              <a:rPr lang="ru-RU" sz="1200" dirty="0">
                <a:latin typeface="IBM Plex Sans"/>
                <a:sym typeface="IBM Plex Sans"/>
              </a:rPr>
              <a:t>При создании производного класса на основе базового (одного или нескольких) возникает иерархия наследования</a:t>
            </a:r>
          </a:p>
        </p:txBody>
      </p:sp>
      <p:pic>
        <p:nvPicPr>
          <p:cNvPr id="2" name="image8.png">
            <a:extLst>
              <a:ext uri="{FF2B5EF4-FFF2-40B4-BE49-F238E27FC236}">
                <a16:creationId xmlns:a16="http://schemas.microsoft.com/office/drawing/2014/main" id="{5BC4333A-C9E6-738D-CC64-3784CF4433D6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3355290" y="2571750"/>
            <a:ext cx="2433420" cy="1824848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21997479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74"/>
          <p:cNvSpPr txBox="1"/>
          <p:nvPr/>
        </p:nvSpPr>
        <p:spPr>
          <a:xfrm>
            <a:off x="541774" y="720000"/>
            <a:ext cx="4856393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noAutofit/>
          </a:bodyPr>
          <a:lstStyle/>
          <a:p>
            <a:pPr lvl="0"/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Диаграмма классов: пример построения</a:t>
            </a:r>
            <a:endParaRPr lang="en-US" sz="1800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" name="Google Shape;529;p74">
            <a:extLst>
              <a:ext uri="{FF2B5EF4-FFF2-40B4-BE49-F238E27FC236}">
                <a16:creationId xmlns:a16="http://schemas.microsoft.com/office/drawing/2014/main" id="{DD209D85-429B-4B99-BF4B-74459AB06FDA}"/>
              </a:ext>
            </a:extLst>
          </p:cNvPr>
          <p:cNvSpPr txBox="1"/>
          <p:nvPr/>
        </p:nvSpPr>
        <p:spPr>
          <a:xfrm>
            <a:off x="541776" y="1123642"/>
            <a:ext cx="3968678" cy="34528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700" rIns="0" bIns="0" anchor="t" anchorCtr="0">
            <a:spAutoFit/>
          </a:bodyPr>
          <a:lstStyle/>
          <a:p>
            <a:pPr marL="275250" indent="-171450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  <a:defRPr/>
            </a:pPr>
            <a:r>
              <a:rPr lang="ru-RU" sz="1200" b="1" dirty="0">
                <a:latin typeface="IBM Plex Sans"/>
                <a:sym typeface="IBM Plex Sans"/>
              </a:rPr>
              <a:t>Основной сущностью в системе будет являться товар</a:t>
            </a:r>
            <a:r>
              <a:rPr lang="ru-RU" sz="1200" dirty="0">
                <a:latin typeface="IBM Plex Sans"/>
                <a:sym typeface="IBM Plex Sans"/>
              </a:rPr>
              <a:t>, который хранится на складе</a:t>
            </a:r>
          </a:p>
          <a:p>
            <a:pPr marL="275250" indent="-171450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  <a:defRPr/>
            </a:pPr>
            <a:r>
              <a:rPr lang="ru-RU" sz="1200" b="1" dirty="0">
                <a:latin typeface="IBM Plex Sans"/>
                <a:sym typeface="IBM Plex Sans"/>
              </a:rPr>
              <a:t>Понятия товара как некоего описания и товара, лежащего непосредственно на складе, отличаются друг от друга</a:t>
            </a:r>
            <a:r>
              <a:rPr lang="ru-RU" sz="1200" dirty="0">
                <a:latin typeface="IBM Plex Sans"/>
                <a:sym typeface="IBM Plex Sans"/>
              </a:rPr>
              <a:t>: товар, лежащий на складе, кроме того, что связан со складом отношением композиции (агрегация не совсем подходит, поскольку в данной системе товар является товаром, пока он не покинет склад), ещё характеризуется количеством. </a:t>
            </a:r>
          </a:p>
          <a:p>
            <a:pPr marL="275250" indent="-171450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  <a:defRPr/>
            </a:pPr>
            <a:r>
              <a:rPr lang="ru-RU" sz="1200" dirty="0">
                <a:latin typeface="IBM Plex Sans"/>
                <a:sym typeface="IBM Plex Sans"/>
              </a:rPr>
              <a:t>Аналогично следует рассуждать и при рассмотрении отношения Товара и Заказа, Товара и Накладной </a:t>
            </a:r>
          </a:p>
          <a:p>
            <a:pPr marL="275250" indent="-171450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  <a:defRPr/>
            </a:pPr>
            <a:r>
              <a:rPr lang="ru-RU" sz="1200" dirty="0">
                <a:latin typeface="IBM Plex Sans"/>
                <a:sym typeface="IBM Plex Sans"/>
              </a:rPr>
              <a:t>В связи с тем, что Заказ и Накладная в сущности являются документами и имеют сходные атрибуты, они были объединены с помощью общего класса-предка Документ</a:t>
            </a:r>
          </a:p>
        </p:txBody>
      </p:sp>
      <p:pic>
        <p:nvPicPr>
          <p:cNvPr id="4" name="image5.png">
            <a:extLst>
              <a:ext uri="{FF2B5EF4-FFF2-40B4-BE49-F238E27FC236}">
                <a16:creationId xmlns:a16="http://schemas.microsoft.com/office/drawing/2014/main" id="{6D5013F2-00D5-4F56-CA22-70E0E2387F30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4812632" y="1123642"/>
            <a:ext cx="3636514" cy="3729219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403481576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53"/>
          <p:cNvSpPr txBox="1">
            <a:spLocks noGrp="1"/>
          </p:cNvSpPr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Диаграмма активностей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3030056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74"/>
          <p:cNvSpPr txBox="1"/>
          <p:nvPr/>
        </p:nvSpPr>
        <p:spPr>
          <a:xfrm>
            <a:off x="541775" y="720000"/>
            <a:ext cx="38520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noAutofit/>
          </a:bodyPr>
          <a:lstStyle/>
          <a:p>
            <a:pPr lvl="0"/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Диаграмма активностей</a:t>
            </a:r>
            <a:endParaRPr lang="en-US" sz="1800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" name="Google Shape;529;p74">
            <a:extLst>
              <a:ext uri="{FF2B5EF4-FFF2-40B4-BE49-F238E27FC236}">
                <a16:creationId xmlns:a16="http://schemas.microsoft.com/office/drawing/2014/main" id="{DD209D85-429B-4B99-BF4B-74459AB06FDA}"/>
              </a:ext>
            </a:extLst>
          </p:cNvPr>
          <p:cNvSpPr txBox="1"/>
          <p:nvPr/>
        </p:nvSpPr>
        <p:spPr>
          <a:xfrm>
            <a:off x="541776" y="1260000"/>
            <a:ext cx="7150414" cy="2083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700" rIns="0" bIns="0" anchor="t" anchorCtr="0">
            <a:spAutoFit/>
          </a:bodyPr>
          <a:lstStyle/>
          <a:p>
            <a:pPr marL="410400" indent="-306600">
              <a:buClr>
                <a:srgbClr val="684AE0"/>
              </a:buClr>
              <a:buSzPts val="1200"/>
              <a:buFont typeface="IBM Plex Sans SemiBold"/>
              <a:buChar char="💡"/>
              <a:defRPr/>
            </a:pPr>
            <a:r>
              <a:rPr lang="en-US" dirty="0"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Activity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 diagram </a:t>
            </a:r>
            <a:r>
              <a:rPr kumimoji="0" lang="ru-RU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(диаграмма </a:t>
            </a:r>
            <a:r>
              <a:rPr lang="ru-RU" dirty="0"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активностей</a:t>
            </a:r>
            <a:r>
              <a:rPr kumimoji="0" lang="ru-RU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) </a:t>
            </a:r>
            <a:r>
              <a:rPr kumimoji="0" lang="ru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– </a:t>
            </a:r>
            <a:br>
              <a:rPr kumimoji="0" lang="ru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 SemiBold"/>
                <a:ea typeface="IBM Plex Sans SemiBold"/>
                <a:cs typeface="IBM Plex Sans SemiBold"/>
                <a:sym typeface="IBM Plex Sans SemiBold"/>
              </a:rPr>
            </a:br>
            <a:r>
              <a:rPr lang="ru-RU" dirty="0">
                <a:latin typeface="IBM Plex Sans"/>
                <a:sym typeface="IBM Plex Sans SemiBold"/>
              </a:rPr>
              <a:t>позволяет более детально визуализировать конкретный случай использования. Это поведенческая диаграмма, которая иллюстрирует поток деятельности (бизнес-процесс) через систему.</a:t>
            </a:r>
            <a:br>
              <a:rPr kumimoji="0" lang="ru-RU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ea typeface="IBM Plex Sans"/>
                <a:cs typeface="IBM Plex Sans"/>
                <a:sym typeface="IBM Plex Sans"/>
              </a:rPr>
            </a:br>
            <a:endParaRPr kumimoji="0" lang="ru-RU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103800">
              <a:spcBef>
                <a:spcPts val="300"/>
              </a:spcBef>
              <a:buClr>
                <a:srgbClr val="684AE0"/>
              </a:buClr>
              <a:buSzPts val="1200"/>
              <a:defRPr/>
            </a:pPr>
            <a:r>
              <a:rPr kumimoji="0" lang="ru-RU" sz="1200" b="1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Назначение</a:t>
            </a:r>
            <a:endParaRPr lang="ru-RU" sz="1200" b="1" dirty="0">
              <a:latin typeface="IBM Plex Sans"/>
              <a:sym typeface="IBM Plex Sans"/>
            </a:endParaRPr>
          </a:p>
          <a:p>
            <a:pPr marL="103800">
              <a:spcBef>
                <a:spcPts val="300"/>
              </a:spcBef>
              <a:buClr>
                <a:srgbClr val="684AE0"/>
              </a:buClr>
              <a:buSzPts val="1200"/>
              <a:defRPr/>
            </a:pPr>
            <a:r>
              <a:rPr kumimoji="0" lang="ru-RU" sz="120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Диаграмма активностей описывает динамические аспекты поведения системы в виде блок-схемы, которая отражает бизнес-процессы, логику процедур и потоки работ — переходы от одной деятельности к другой. По сути, мы рисуем алгоритм действий (логику поведения) системы или взаимодействия нескольких систем </a:t>
            </a:r>
          </a:p>
        </p:txBody>
      </p:sp>
    </p:spTree>
    <p:extLst>
      <p:ext uri="{BB962C8B-B14F-4D97-AF65-F5344CB8AC3E}">
        <p14:creationId xmlns:p14="http://schemas.microsoft.com/office/powerpoint/2010/main" val="21026593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51"/>
          <p:cNvSpPr txBox="1">
            <a:spLocks noGrp="1"/>
          </p:cNvSpPr>
          <p:nvPr>
            <p:ph type="subTitle" idx="16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51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План курса</a:t>
            </a:r>
            <a:endParaRPr dirty="0"/>
          </a:p>
        </p:txBody>
      </p:sp>
      <p:cxnSp>
        <p:nvCxnSpPr>
          <p:cNvPr id="22" name="Google Shape;319;p51">
            <a:extLst>
              <a:ext uri="{FF2B5EF4-FFF2-40B4-BE49-F238E27FC236}">
                <a16:creationId xmlns:a16="http://schemas.microsoft.com/office/drawing/2014/main" id="{4279628B-B4E1-C9FD-BA5F-BCAC11EA07EA}"/>
              </a:ext>
            </a:extLst>
          </p:cNvPr>
          <p:cNvCxnSpPr>
            <a:stCxn id="28" idx="6"/>
            <a:endCxn id="29" idx="2"/>
          </p:cNvCxnSpPr>
          <p:nvPr/>
        </p:nvCxnSpPr>
        <p:spPr>
          <a:xfrm>
            <a:off x="2997591" y="1615797"/>
            <a:ext cx="1750200" cy="3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322;p51">
            <a:extLst>
              <a:ext uri="{FF2B5EF4-FFF2-40B4-BE49-F238E27FC236}">
                <a16:creationId xmlns:a16="http://schemas.microsoft.com/office/drawing/2014/main" id="{737C1F46-420D-CC02-7290-89D5CCACE0CC}"/>
              </a:ext>
            </a:extLst>
          </p:cNvPr>
          <p:cNvCxnSpPr>
            <a:stCxn id="29" idx="6"/>
            <a:endCxn id="30" idx="2"/>
          </p:cNvCxnSpPr>
          <p:nvPr/>
        </p:nvCxnSpPr>
        <p:spPr>
          <a:xfrm>
            <a:off x="5099416" y="1618942"/>
            <a:ext cx="17502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" name="Google Shape;327;p51">
            <a:extLst>
              <a:ext uri="{FF2B5EF4-FFF2-40B4-BE49-F238E27FC236}">
                <a16:creationId xmlns:a16="http://schemas.microsoft.com/office/drawing/2014/main" id="{DE8EDF83-BB95-87EC-1E9D-C93A0212689C}"/>
              </a:ext>
            </a:extLst>
          </p:cNvPr>
          <p:cNvCxnSpPr>
            <a:stCxn id="30" idx="6"/>
          </p:cNvCxnSpPr>
          <p:nvPr/>
        </p:nvCxnSpPr>
        <p:spPr>
          <a:xfrm>
            <a:off x="7201241" y="1618942"/>
            <a:ext cx="19743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Google Shape;343;p51">
            <a:extLst>
              <a:ext uri="{FF2B5EF4-FFF2-40B4-BE49-F238E27FC236}">
                <a16:creationId xmlns:a16="http://schemas.microsoft.com/office/drawing/2014/main" id="{6E4991A2-0B9C-AC34-CB3E-835365710729}"/>
              </a:ext>
            </a:extLst>
          </p:cNvPr>
          <p:cNvCxnSpPr>
            <a:stCxn id="27" idx="6"/>
            <a:endCxn id="28" idx="2"/>
          </p:cNvCxnSpPr>
          <p:nvPr/>
        </p:nvCxnSpPr>
        <p:spPr>
          <a:xfrm>
            <a:off x="891575" y="1615801"/>
            <a:ext cx="17544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Google Shape;345;p51">
            <a:extLst>
              <a:ext uri="{FF2B5EF4-FFF2-40B4-BE49-F238E27FC236}">
                <a16:creationId xmlns:a16="http://schemas.microsoft.com/office/drawing/2014/main" id="{8D9EBDFF-9C8B-7E52-3907-C5A868A475D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40000" y="1800000"/>
            <a:ext cx="1746000" cy="338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lvl="0"/>
            <a:r>
              <a:rPr lang="ru-RU" dirty="0"/>
              <a:t>Введение в операционную модель</a:t>
            </a:r>
            <a:endParaRPr dirty="0"/>
          </a:p>
        </p:txBody>
      </p:sp>
      <p:sp>
        <p:nvSpPr>
          <p:cNvPr id="27" name="Google Shape;344;p51">
            <a:extLst>
              <a:ext uri="{FF2B5EF4-FFF2-40B4-BE49-F238E27FC236}">
                <a16:creationId xmlns:a16="http://schemas.microsoft.com/office/drawing/2014/main" id="{040D35E9-EC12-2A73-D59A-A7E8DF448E76}"/>
              </a:ext>
            </a:extLst>
          </p:cNvPr>
          <p:cNvSpPr/>
          <p:nvPr/>
        </p:nvSpPr>
        <p:spPr>
          <a:xfrm>
            <a:off x="539975" y="1440001"/>
            <a:ext cx="351600" cy="351600"/>
          </a:xfrm>
          <a:prstGeom prst="ellipse">
            <a:avLst/>
          </a:prstGeom>
          <a:solidFill>
            <a:schemeClr val="accen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ru" sz="1000" b="1">
                <a:solidFill>
                  <a:schemeClr val="lt1"/>
                </a:solidFill>
              </a:rPr>
              <a:t>1</a:t>
            </a:r>
            <a:endParaRPr sz="1000" b="1">
              <a:solidFill>
                <a:schemeClr val="lt1"/>
              </a:solidFill>
            </a:endParaRPr>
          </a:p>
        </p:txBody>
      </p:sp>
      <p:sp>
        <p:nvSpPr>
          <p:cNvPr id="28" name="Google Shape;320;p51">
            <a:extLst>
              <a:ext uri="{FF2B5EF4-FFF2-40B4-BE49-F238E27FC236}">
                <a16:creationId xmlns:a16="http://schemas.microsoft.com/office/drawing/2014/main" id="{5D8E5630-1EAF-9E84-0D82-8D03CA761652}"/>
              </a:ext>
            </a:extLst>
          </p:cNvPr>
          <p:cNvSpPr/>
          <p:nvPr/>
        </p:nvSpPr>
        <p:spPr>
          <a:xfrm>
            <a:off x="2645991" y="1439997"/>
            <a:ext cx="351600" cy="351600"/>
          </a:xfrm>
          <a:prstGeom prst="ellipse">
            <a:avLst/>
          </a:prstGeom>
          <a:solidFill>
            <a:schemeClr val="accen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ru" sz="1000" b="1">
                <a:solidFill>
                  <a:schemeClr val="lt1"/>
                </a:solidFill>
              </a:rPr>
              <a:t>2</a:t>
            </a:r>
            <a:endParaRPr sz="1000" b="1">
              <a:solidFill>
                <a:schemeClr val="lt1"/>
              </a:solidFill>
            </a:endParaRPr>
          </a:p>
        </p:txBody>
      </p:sp>
      <p:sp>
        <p:nvSpPr>
          <p:cNvPr id="29" name="Google Shape;321;p51">
            <a:extLst>
              <a:ext uri="{FF2B5EF4-FFF2-40B4-BE49-F238E27FC236}">
                <a16:creationId xmlns:a16="http://schemas.microsoft.com/office/drawing/2014/main" id="{8D5964C5-0CCF-8890-BA3B-714F7B451805}"/>
              </a:ext>
            </a:extLst>
          </p:cNvPr>
          <p:cNvSpPr/>
          <p:nvPr/>
        </p:nvSpPr>
        <p:spPr>
          <a:xfrm>
            <a:off x="4747816" y="1443142"/>
            <a:ext cx="351600" cy="351600"/>
          </a:xfrm>
          <a:prstGeom prst="ellipse">
            <a:avLst/>
          </a:prstGeom>
          <a:solidFill>
            <a:schemeClr val="accen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ru" sz="1000" b="1">
                <a:solidFill>
                  <a:schemeClr val="lt1"/>
                </a:solidFill>
              </a:rPr>
              <a:t>3</a:t>
            </a:r>
            <a:endParaRPr sz="1000" b="1">
              <a:solidFill>
                <a:schemeClr val="lt1"/>
              </a:solidFill>
            </a:endParaRPr>
          </a:p>
        </p:txBody>
      </p:sp>
      <p:sp>
        <p:nvSpPr>
          <p:cNvPr id="30" name="Google Shape;323;p51">
            <a:extLst>
              <a:ext uri="{FF2B5EF4-FFF2-40B4-BE49-F238E27FC236}">
                <a16:creationId xmlns:a16="http://schemas.microsoft.com/office/drawing/2014/main" id="{7B72F489-5754-6F6F-0A96-E617DF05AFBB}"/>
              </a:ext>
            </a:extLst>
          </p:cNvPr>
          <p:cNvSpPr/>
          <p:nvPr/>
        </p:nvSpPr>
        <p:spPr>
          <a:xfrm>
            <a:off x="6849641" y="1443142"/>
            <a:ext cx="351600" cy="351600"/>
          </a:xfrm>
          <a:prstGeom prst="ellipse">
            <a:avLst/>
          </a:prstGeom>
          <a:solidFill>
            <a:schemeClr val="accen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ru" sz="1000" b="1" dirty="0">
                <a:solidFill>
                  <a:schemeClr val="lt1"/>
                </a:solidFill>
              </a:rPr>
              <a:t>4</a:t>
            </a:r>
            <a:endParaRPr sz="1000" b="1" dirty="0">
              <a:solidFill>
                <a:schemeClr val="lt1"/>
              </a:solidFill>
            </a:endParaRPr>
          </a:p>
        </p:txBody>
      </p:sp>
      <p:sp>
        <p:nvSpPr>
          <p:cNvPr id="31" name="Google Shape;348;p51">
            <a:extLst>
              <a:ext uri="{FF2B5EF4-FFF2-40B4-BE49-F238E27FC236}">
                <a16:creationId xmlns:a16="http://schemas.microsoft.com/office/drawing/2014/main" id="{689B76A6-B81F-3FF1-85D1-D7C8A1806217}"/>
              </a:ext>
            </a:extLst>
          </p:cNvPr>
          <p:cNvSpPr txBox="1">
            <a:spLocks/>
          </p:cNvSpPr>
          <p:nvPr/>
        </p:nvSpPr>
        <p:spPr>
          <a:xfrm>
            <a:off x="2646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r>
              <a:rPr lang="ru-RU" dirty="0"/>
              <a:t>Введение в бизнес-процессы</a:t>
            </a:r>
          </a:p>
        </p:txBody>
      </p:sp>
      <p:sp>
        <p:nvSpPr>
          <p:cNvPr id="32" name="Google Shape;351;p51">
            <a:extLst>
              <a:ext uri="{FF2B5EF4-FFF2-40B4-BE49-F238E27FC236}">
                <a16:creationId xmlns:a16="http://schemas.microsoft.com/office/drawing/2014/main" id="{817B6843-B910-D9CD-D621-B89537F37628}"/>
              </a:ext>
            </a:extLst>
          </p:cNvPr>
          <p:cNvSpPr txBox="1">
            <a:spLocks/>
          </p:cNvSpPr>
          <p:nvPr/>
        </p:nvSpPr>
        <p:spPr>
          <a:xfrm>
            <a:off x="4752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r>
              <a:rPr lang="ru-RU">
                <a:solidFill>
                  <a:schemeClr val="tx1"/>
                </a:solidFill>
              </a:rPr>
              <a:t>Декомпозиция процессов 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33" name="Google Shape;354;p51">
            <a:extLst>
              <a:ext uri="{FF2B5EF4-FFF2-40B4-BE49-F238E27FC236}">
                <a16:creationId xmlns:a16="http://schemas.microsoft.com/office/drawing/2014/main" id="{FC043B03-C338-9F08-3438-ADD9EB370E67}"/>
              </a:ext>
            </a:extLst>
          </p:cNvPr>
          <p:cNvSpPr txBox="1">
            <a:spLocks/>
          </p:cNvSpPr>
          <p:nvPr/>
        </p:nvSpPr>
        <p:spPr>
          <a:xfrm>
            <a:off x="6858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r>
              <a:rPr lang="ru-RU" dirty="0"/>
              <a:t>Описание бизнес-процессов</a:t>
            </a:r>
          </a:p>
        </p:txBody>
      </p:sp>
      <p:cxnSp>
        <p:nvCxnSpPr>
          <p:cNvPr id="34" name="Google Shape;93;p4">
            <a:extLst>
              <a:ext uri="{FF2B5EF4-FFF2-40B4-BE49-F238E27FC236}">
                <a16:creationId xmlns:a16="http://schemas.microsoft.com/office/drawing/2014/main" id="{A19605C3-B6CB-2D32-0836-959859EE1A88}"/>
              </a:ext>
            </a:extLst>
          </p:cNvPr>
          <p:cNvCxnSpPr>
            <a:stCxn id="41" idx="6"/>
            <a:endCxn id="42" idx="2"/>
          </p:cNvCxnSpPr>
          <p:nvPr/>
        </p:nvCxnSpPr>
        <p:spPr>
          <a:xfrm>
            <a:off x="891566" y="2694680"/>
            <a:ext cx="17502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Google Shape;97;p4">
            <a:extLst>
              <a:ext uri="{FF2B5EF4-FFF2-40B4-BE49-F238E27FC236}">
                <a16:creationId xmlns:a16="http://schemas.microsoft.com/office/drawing/2014/main" id="{087131A5-45D4-E0D5-912D-303217EDCB1F}"/>
              </a:ext>
            </a:extLst>
          </p:cNvPr>
          <p:cNvCxnSpPr>
            <a:endCxn id="41" idx="2"/>
          </p:cNvCxnSpPr>
          <p:nvPr/>
        </p:nvCxnSpPr>
        <p:spPr>
          <a:xfrm>
            <a:off x="-34" y="2694680"/>
            <a:ext cx="5400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" name="Google Shape;98;p4">
            <a:extLst>
              <a:ext uri="{FF2B5EF4-FFF2-40B4-BE49-F238E27FC236}">
                <a16:creationId xmlns:a16="http://schemas.microsoft.com/office/drawing/2014/main" id="{C44F8135-38FB-7845-4979-7DE501539E4F}"/>
              </a:ext>
            </a:extLst>
          </p:cNvPr>
          <p:cNvCxnSpPr>
            <a:stCxn id="42" idx="6"/>
            <a:endCxn id="43" idx="2"/>
          </p:cNvCxnSpPr>
          <p:nvPr/>
        </p:nvCxnSpPr>
        <p:spPr>
          <a:xfrm>
            <a:off x="2993391" y="2694680"/>
            <a:ext cx="17565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Google Shape;100;p4">
            <a:extLst>
              <a:ext uri="{FF2B5EF4-FFF2-40B4-BE49-F238E27FC236}">
                <a16:creationId xmlns:a16="http://schemas.microsoft.com/office/drawing/2014/main" id="{5F91777B-AECC-C700-3E7B-F3344DD2E4F6}"/>
              </a:ext>
            </a:extLst>
          </p:cNvPr>
          <p:cNvCxnSpPr>
            <a:stCxn id="43" idx="6"/>
            <a:endCxn id="44" idx="2"/>
          </p:cNvCxnSpPr>
          <p:nvPr/>
        </p:nvCxnSpPr>
        <p:spPr>
          <a:xfrm>
            <a:off x="5101504" y="2694680"/>
            <a:ext cx="17565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8" name="Google Shape;102;p4">
            <a:extLst>
              <a:ext uri="{FF2B5EF4-FFF2-40B4-BE49-F238E27FC236}">
                <a16:creationId xmlns:a16="http://schemas.microsoft.com/office/drawing/2014/main" id="{B1436E02-BC37-A7E5-436C-5A92EDED8005}"/>
              </a:ext>
            </a:extLst>
          </p:cNvPr>
          <p:cNvCxnSpPr>
            <a:stCxn id="44" idx="6"/>
          </p:cNvCxnSpPr>
          <p:nvPr/>
        </p:nvCxnSpPr>
        <p:spPr>
          <a:xfrm>
            <a:off x="7209616" y="2694680"/>
            <a:ext cx="1959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9" name="Google Shape;103;p4">
            <a:extLst>
              <a:ext uri="{FF2B5EF4-FFF2-40B4-BE49-F238E27FC236}">
                <a16:creationId xmlns:a16="http://schemas.microsoft.com/office/drawing/2014/main" id="{BA7ACD75-CF4B-A119-A643-9CB575F22559}"/>
              </a:ext>
            </a:extLst>
          </p:cNvPr>
          <p:cNvCxnSpPr>
            <a:stCxn id="45" idx="6"/>
            <a:endCxn id="46" idx="2"/>
          </p:cNvCxnSpPr>
          <p:nvPr/>
        </p:nvCxnSpPr>
        <p:spPr>
          <a:xfrm>
            <a:off x="891566" y="3770405"/>
            <a:ext cx="17502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0" name="Google Shape;106;p4">
            <a:extLst>
              <a:ext uri="{FF2B5EF4-FFF2-40B4-BE49-F238E27FC236}">
                <a16:creationId xmlns:a16="http://schemas.microsoft.com/office/drawing/2014/main" id="{9E468994-7A23-1FB8-5849-724D9EC09E86}"/>
              </a:ext>
            </a:extLst>
          </p:cNvPr>
          <p:cNvCxnSpPr>
            <a:endCxn id="45" idx="2"/>
          </p:cNvCxnSpPr>
          <p:nvPr/>
        </p:nvCxnSpPr>
        <p:spPr>
          <a:xfrm>
            <a:off x="-34" y="3770405"/>
            <a:ext cx="540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Google Shape;94;p4">
            <a:extLst>
              <a:ext uri="{FF2B5EF4-FFF2-40B4-BE49-F238E27FC236}">
                <a16:creationId xmlns:a16="http://schemas.microsoft.com/office/drawing/2014/main" id="{BD7A5013-DD60-5EDD-60C2-EA8027785864}"/>
              </a:ext>
            </a:extLst>
          </p:cNvPr>
          <p:cNvSpPr/>
          <p:nvPr/>
        </p:nvSpPr>
        <p:spPr>
          <a:xfrm>
            <a:off x="539966" y="2518880"/>
            <a:ext cx="351600" cy="351600"/>
          </a:xfrm>
          <a:prstGeom prst="ellipse">
            <a:avLst/>
          </a:prstGeom>
          <a:solidFill>
            <a:schemeClr val="accen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ru-RU" sz="1000" b="1" dirty="0">
                <a:solidFill>
                  <a:schemeClr val="lt1"/>
                </a:solidFill>
              </a:rPr>
              <a:t>5</a:t>
            </a:r>
            <a:endParaRPr sz="1000" b="1" dirty="0">
              <a:solidFill>
                <a:schemeClr val="lt1"/>
              </a:solidFill>
            </a:endParaRPr>
          </a:p>
        </p:txBody>
      </p:sp>
      <p:sp>
        <p:nvSpPr>
          <p:cNvPr id="42" name="Google Shape;95;p4">
            <a:extLst>
              <a:ext uri="{FF2B5EF4-FFF2-40B4-BE49-F238E27FC236}">
                <a16:creationId xmlns:a16="http://schemas.microsoft.com/office/drawing/2014/main" id="{9C3F695C-893D-F444-CEB4-1A64702DA51E}"/>
              </a:ext>
            </a:extLst>
          </p:cNvPr>
          <p:cNvSpPr/>
          <p:nvPr/>
        </p:nvSpPr>
        <p:spPr>
          <a:xfrm>
            <a:off x="2641791" y="2518880"/>
            <a:ext cx="351600" cy="351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ru-RU" sz="1000" b="1" dirty="0">
                <a:solidFill>
                  <a:schemeClr val="lt1"/>
                </a:solidFill>
              </a:rPr>
              <a:t>6</a:t>
            </a:r>
            <a:endParaRPr sz="1000" b="1" dirty="0">
              <a:solidFill>
                <a:schemeClr val="lt1"/>
              </a:solidFill>
            </a:endParaRPr>
          </a:p>
        </p:txBody>
      </p:sp>
      <p:sp>
        <p:nvSpPr>
          <p:cNvPr id="43" name="Google Shape;99;p4">
            <a:extLst>
              <a:ext uri="{FF2B5EF4-FFF2-40B4-BE49-F238E27FC236}">
                <a16:creationId xmlns:a16="http://schemas.microsoft.com/office/drawing/2014/main" id="{FC000962-FEAA-44FA-2B12-19ABC30EE00F}"/>
              </a:ext>
            </a:extLst>
          </p:cNvPr>
          <p:cNvSpPr/>
          <p:nvPr/>
        </p:nvSpPr>
        <p:spPr>
          <a:xfrm>
            <a:off x="4749904" y="2518880"/>
            <a:ext cx="351600" cy="3516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ru-RU" sz="10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7</a:t>
            </a:r>
            <a:endParaRPr sz="1000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101;p4">
            <a:extLst>
              <a:ext uri="{FF2B5EF4-FFF2-40B4-BE49-F238E27FC236}">
                <a16:creationId xmlns:a16="http://schemas.microsoft.com/office/drawing/2014/main" id="{20D2D7AE-7B37-5392-EE70-CE69F1447E75}"/>
              </a:ext>
            </a:extLst>
          </p:cNvPr>
          <p:cNvSpPr/>
          <p:nvPr/>
        </p:nvSpPr>
        <p:spPr>
          <a:xfrm>
            <a:off x="6858016" y="2518880"/>
            <a:ext cx="351600" cy="3516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ru-RU" sz="10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8</a:t>
            </a:r>
            <a:endParaRPr sz="1000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104;p4">
            <a:extLst>
              <a:ext uri="{FF2B5EF4-FFF2-40B4-BE49-F238E27FC236}">
                <a16:creationId xmlns:a16="http://schemas.microsoft.com/office/drawing/2014/main" id="{DC985584-8EEC-E8E9-4F5E-88F1C92D2883}"/>
              </a:ext>
            </a:extLst>
          </p:cNvPr>
          <p:cNvSpPr/>
          <p:nvPr/>
        </p:nvSpPr>
        <p:spPr>
          <a:xfrm>
            <a:off x="539966" y="3594605"/>
            <a:ext cx="351600" cy="3516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ru-RU" sz="10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9</a:t>
            </a:r>
            <a:endParaRPr sz="1000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105;p4">
            <a:extLst>
              <a:ext uri="{FF2B5EF4-FFF2-40B4-BE49-F238E27FC236}">
                <a16:creationId xmlns:a16="http://schemas.microsoft.com/office/drawing/2014/main" id="{A91E78B0-0A57-7CA8-38BB-A9653499A797}"/>
              </a:ext>
            </a:extLst>
          </p:cNvPr>
          <p:cNvSpPr/>
          <p:nvPr/>
        </p:nvSpPr>
        <p:spPr>
          <a:xfrm>
            <a:off x="2641791" y="3594605"/>
            <a:ext cx="351600" cy="3516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ru-RU" sz="10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10</a:t>
            </a:r>
            <a:endParaRPr sz="1000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110;p4">
            <a:extLst>
              <a:ext uri="{FF2B5EF4-FFF2-40B4-BE49-F238E27FC236}">
                <a16:creationId xmlns:a16="http://schemas.microsoft.com/office/drawing/2014/main" id="{B6AAE974-B380-6124-9767-0DAFB498B2BA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540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/>
          <a:p>
            <a:r>
              <a:rPr lang="ru-RU" dirty="0">
                <a:sym typeface="Arial"/>
              </a:rPr>
              <a:t>Основные нотации описания бизнес-процессов: </a:t>
            </a:r>
            <a:r>
              <a:rPr lang="en-US" dirty="0">
                <a:sym typeface="Arial"/>
              </a:rPr>
              <a:t>BPMN</a:t>
            </a:r>
            <a:endParaRPr dirty="0">
              <a:sym typeface="Arial"/>
            </a:endParaRPr>
          </a:p>
        </p:txBody>
      </p:sp>
      <p:sp>
        <p:nvSpPr>
          <p:cNvPr id="48" name="Google Shape;111;p4">
            <a:extLst>
              <a:ext uri="{FF2B5EF4-FFF2-40B4-BE49-F238E27FC236}">
                <a16:creationId xmlns:a16="http://schemas.microsoft.com/office/drawing/2014/main" id="{4F833D62-40ED-ED6D-ECD4-95F2B80EFF8F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540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/>
          <a:p>
            <a:pPr lvl="0"/>
            <a:r>
              <a:rPr lang="ru-RU" dirty="0">
                <a:solidFill>
                  <a:schemeClr val="lt2"/>
                </a:solidFill>
              </a:rPr>
              <a:t>Детальная подготовка инициатив по оптимизации</a:t>
            </a:r>
            <a:endParaRPr lang="ru-RU" dirty="0"/>
          </a:p>
        </p:txBody>
      </p:sp>
      <p:sp>
        <p:nvSpPr>
          <p:cNvPr id="49" name="Google Shape;113;p4">
            <a:extLst>
              <a:ext uri="{FF2B5EF4-FFF2-40B4-BE49-F238E27FC236}">
                <a16:creationId xmlns:a16="http://schemas.microsoft.com/office/drawing/2014/main" id="{E1EBD9DE-2D46-052C-C2BD-D6D423D5D470}"/>
              </a:ext>
            </a:extLst>
          </p:cNvPr>
          <p:cNvSpPr txBox="1">
            <a:spLocks/>
          </p:cNvSpPr>
          <p:nvPr/>
        </p:nvSpPr>
        <p:spPr>
          <a:xfrm>
            <a:off x="2646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</a:defRPr>
            </a:lvl1pPr>
            <a:lvl2pPr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</a:defRPr>
            </a:lvl2pPr>
            <a:lvl3pPr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</a:defRPr>
            </a:lvl3pPr>
            <a:lvl4pPr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</a:defRPr>
            </a:lvl4pPr>
            <a:lvl5pPr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</a:defRPr>
            </a:lvl5pPr>
            <a:lvl6pPr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</a:defRPr>
            </a:lvl6pPr>
            <a:lvl7pPr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</a:defRPr>
            </a:lvl7pPr>
            <a:lvl8pPr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</a:defRPr>
            </a:lvl8pPr>
            <a:lvl9pPr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</a:defRPr>
            </a:lvl9pPr>
          </a:lstStyle>
          <a:p>
            <a:r>
              <a:rPr lang="ru-RU" dirty="0"/>
              <a:t>Основные нотации описания бизнес-процессов: </a:t>
            </a:r>
            <a:r>
              <a:rPr lang="en-US" dirty="0"/>
              <a:t>UML</a:t>
            </a:r>
          </a:p>
        </p:txBody>
      </p:sp>
      <p:sp>
        <p:nvSpPr>
          <p:cNvPr id="50" name="Google Shape;114;p4">
            <a:extLst>
              <a:ext uri="{FF2B5EF4-FFF2-40B4-BE49-F238E27FC236}">
                <a16:creationId xmlns:a16="http://schemas.microsoft.com/office/drawing/2014/main" id="{F0813D4C-AB37-5E02-C330-B50D9B3C824F}"/>
              </a:ext>
            </a:extLst>
          </p:cNvPr>
          <p:cNvSpPr txBox="1">
            <a:spLocks/>
          </p:cNvSpPr>
          <p:nvPr/>
        </p:nvSpPr>
        <p:spPr>
          <a:xfrm>
            <a:off x="2646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r>
              <a:rPr lang="ru-RU">
                <a:solidFill>
                  <a:schemeClr val="lt2"/>
                </a:solidFill>
              </a:rPr>
              <a:t>Планирование и контроль проекта</a:t>
            </a:r>
            <a:endParaRPr lang="ru-RU" dirty="0"/>
          </a:p>
        </p:txBody>
      </p:sp>
      <p:sp>
        <p:nvSpPr>
          <p:cNvPr id="51" name="Google Shape;116;p4">
            <a:extLst>
              <a:ext uri="{FF2B5EF4-FFF2-40B4-BE49-F238E27FC236}">
                <a16:creationId xmlns:a16="http://schemas.microsoft.com/office/drawing/2014/main" id="{10CAF34C-1EF9-7610-1C2F-7CDFA9EACC20}"/>
              </a:ext>
            </a:extLst>
          </p:cNvPr>
          <p:cNvSpPr txBox="1">
            <a:spLocks/>
          </p:cNvSpPr>
          <p:nvPr/>
        </p:nvSpPr>
        <p:spPr>
          <a:xfrm>
            <a:off x="4752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r>
              <a:rPr lang="ru-RU">
                <a:solidFill>
                  <a:schemeClr val="lt2"/>
                </a:solidFill>
              </a:rPr>
              <a:t>Анализ процессов для выявления проблемных зон</a:t>
            </a:r>
            <a:endParaRPr lang="ru-RU" dirty="0"/>
          </a:p>
        </p:txBody>
      </p:sp>
      <p:sp>
        <p:nvSpPr>
          <p:cNvPr id="52" name="Google Shape;118;p4">
            <a:extLst>
              <a:ext uri="{FF2B5EF4-FFF2-40B4-BE49-F238E27FC236}">
                <a16:creationId xmlns:a16="http://schemas.microsoft.com/office/drawing/2014/main" id="{5BB189A8-558E-49F8-422D-41FBEE011AAD}"/>
              </a:ext>
            </a:extLst>
          </p:cNvPr>
          <p:cNvSpPr txBox="1">
            <a:spLocks/>
          </p:cNvSpPr>
          <p:nvPr/>
        </p:nvSpPr>
        <p:spPr>
          <a:xfrm>
            <a:off x="6858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r>
              <a:rPr lang="ru-RU">
                <a:solidFill>
                  <a:schemeClr val="lt2"/>
                </a:solidFill>
              </a:rPr>
              <a:t>Формирование предварительных гипотез по улучшению процессов</a:t>
            </a:r>
            <a:endParaRPr lang="ru-RU" dirty="0"/>
          </a:p>
        </p:txBody>
      </p:sp>
      <p:cxnSp>
        <p:nvCxnSpPr>
          <p:cNvPr id="53" name="Google Shape;98;p4">
            <a:extLst>
              <a:ext uri="{FF2B5EF4-FFF2-40B4-BE49-F238E27FC236}">
                <a16:creationId xmlns:a16="http://schemas.microsoft.com/office/drawing/2014/main" id="{C3104EE2-E5C9-69FC-117E-074866378025}"/>
              </a:ext>
            </a:extLst>
          </p:cNvPr>
          <p:cNvCxnSpPr>
            <a:endCxn id="54" idx="2"/>
          </p:cNvCxnSpPr>
          <p:nvPr/>
        </p:nvCxnSpPr>
        <p:spPr>
          <a:xfrm>
            <a:off x="2995487" y="3764485"/>
            <a:ext cx="17565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4" name="Google Shape;99;p4">
            <a:extLst>
              <a:ext uri="{FF2B5EF4-FFF2-40B4-BE49-F238E27FC236}">
                <a16:creationId xmlns:a16="http://schemas.microsoft.com/office/drawing/2014/main" id="{F97ED7CC-1917-77B1-8543-1050CB028455}"/>
              </a:ext>
            </a:extLst>
          </p:cNvPr>
          <p:cNvSpPr/>
          <p:nvPr/>
        </p:nvSpPr>
        <p:spPr>
          <a:xfrm>
            <a:off x="4752000" y="3588685"/>
            <a:ext cx="351600" cy="3516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ru-RU" sz="1000" b="1" i="0" u="none" strike="noStrike" cap="none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11</a:t>
            </a:r>
            <a:endParaRPr sz="1000" b="1" i="0" u="none" strike="noStrike" cap="none" dirty="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116;p4">
            <a:extLst>
              <a:ext uri="{FF2B5EF4-FFF2-40B4-BE49-F238E27FC236}">
                <a16:creationId xmlns:a16="http://schemas.microsoft.com/office/drawing/2014/main" id="{B3E0F525-ADEE-D7D1-AA59-878F794438C7}"/>
              </a:ext>
            </a:extLst>
          </p:cNvPr>
          <p:cNvSpPr txBox="1">
            <a:spLocks/>
          </p:cNvSpPr>
          <p:nvPr/>
        </p:nvSpPr>
        <p:spPr>
          <a:xfrm>
            <a:off x="4754096" y="3946205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lvl="0"/>
            <a:r>
              <a:rPr lang="ru-RU" dirty="0">
                <a:solidFill>
                  <a:schemeClr val="lt2"/>
                </a:solidFill>
              </a:rPr>
              <a:t>Непрерывный процесс совершенствования</a:t>
            </a:r>
            <a:endParaRPr lang="ru-RU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74"/>
          <p:cNvSpPr txBox="1"/>
          <p:nvPr/>
        </p:nvSpPr>
        <p:spPr>
          <a:xfrm>
            <a:off x="541774" y="720000"/>
            <a:ext cx="4030225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noAutofit/>
          </a:bodyPr>
          <a:lstStyle/>
          <a:p>
            <a:pPr lvl="0"/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Диаграмма активностей: пример</a:t>
            </a:r>
            <a:endParaRPr lang="en-US" sz="1800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pic>
        <p:nvPicPr>
          <p:cNvPr id="2" name="image13.png">
            <a:extLst>
              <a:ext uri="{FF2B5EF4-FFF2-40B4-BE49-F238E27FC236}">
                <a16:creationId xmlns:a16="http://schemas.microsoft.com/office/drawing/2014/main" id="{549E3DE2-3EFD-419D-E172-70D4F82174FD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961609" y="1239504"/>
            <a:ext cx="3771725" cy="3523250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351798916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74"/>
          <p:cNvSpPr txBox="1"/>
          <p:nvPr/>
        </p:nvSpPr>
        <p:spPr>
          <a:xfrm>
            <a:off x="541775" y="720000"/>
            <a:ext cx="4086372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noAutofit/>
          </a:bodyPr>
          <a:lstStyle/>
          <a:p>
            <a:pPr lvl="0"/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Диаграмма активностей: элементы</a:t>
            </a:r>
            <a:endParaRPr lang="en-US" sz="1800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pic>
        <p:nvPicPr>
          <p:cNvPr id="4" name="image16.png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D3964437-1FEA-61E8-9B71-F74A3729943A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541775" y="1171800"/>
            <a:ext cx="4086372" cy="3595872"/>
          </a:xfrm>
          <a:prstGeom prst="rect">
            <a:avLst/>
          </a:prstGeom>
          <a:ln/>
        </p:spPr>
      </p:pic>
      <p:pic>
        <p:nvPicPr>
          <p:cNvPr id="5" name="image12.png" descr="Изображение выглядит как стол&#10;&#10;Автоматически созданное описание">
            <a:extLst>
              <a:ext uri="{FF2B5EF4-FFF2-40B4-BE49-F238E27FC236}">
                <a16:creationId xmlns:a16="http://schemas.microsoft.com/office/drawing/2014/main" id="{8B99425A-7B3C-07CD-E1DF-8C0F787AA4D6}"/>
              </a:ext>
            </a:extLst>
          </p:cNvPr>
          <p:cNvPicPr/>
          <p:nvPr/>
        </p:nvPicPr>
        <p:blipFill>
          <a:blip r:embed="rId4"/>
          <a:srcRect/>
          <a:stretch>
            <a:fillRect/>
          </a:stretch>
        </p:blipFill>
        <p:spPr>
          <a:xfrm>
            <a:off x="4752826" y="1404763"/>
            <a:ext cx="4086371" cy="2702597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220460241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74"/>
          <p:cNvSpPr txBox="1"/>
          <p:nvPr/>
        </p:nvSpPr>
        <p:spPr>
          <a:xfrm>
            <a:off x="541774" y="720000"/>
            <a:ext cx="4030225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noAutofit/>
          </a:bodyPr>
          <a:lstStyle/>
          <a:p>
            <a:pPr lvl="0"/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Диаграмма активностей: </a:t>
            </a:r>
            <a:r>
              <a:rPr lang="en-US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Swimlanes</a:t>
            </a:r>
          </a:p>
        </p:txBody>
      </p:sp>
      <p:sp>
        <p:nvSpPr>
          <p:cNvPr id="3" name="Google Shape;529;p74">
            <a:extLst>
              <a:ext uri="{FF2B5EF4-FFF2-40B4-BE49-F238E27FC236}">
                <a16:creationId xmlns:a16="http://schemas.microsoft.com/office/drawing/2014/main" id="{DD209D85-429B-4B99-BF4B-74459AB06FDA}"/>
              </a:ext>
            </a:extLst>
          </p:cNvPr>
          <p:cNvSpPr txBox="1"/>
          <p:nvPr/>
        </p:nvSpPr>
        <p:spPr>
          <a:xfrm>
            <a:off x="541776" y="1260000"/>
            <a:ext cx="4346747" cy="20063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700" rIns="0" bIns="0" anchor="t" anchorCtr="0">
            <a:spAutoFit/>
          </a:bodyPr>
          <a:lstStyle/>
          <a:p>
            <a:pPr marL="410400" marR="0" lvl="0" indent="-306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84AE0"/>
              </a:buClr>
              <a:buSzPts val="1200"/>
              <a:buFont typeface=".Apple Color Emoji UI"/>
              <a:buChar char="⚡"/>
              <a:tabLst/>
              <a:defRPr/>
            </a:pPr>
            <a:r>
              <a:rPr kumimoji="0" lang="ru-RU" sz="12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В Диаграммы </a:t>
            </a:r>
            <a:r>
              <a:rPr lang="ru-RU" sz="1200" dirty="0">
                <a:latin typeface="IBM Plex Sans"/>
                <a:sym typeface="IBM Plex Sans"/>
              </a:rPr>
              <a:t>активностей</a:t>
            </a:r>
            <a:r>
              <a:rPr kumimoji="0" lang="ru-RU" sz="12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 </a:t>
            </a:r>
            <a:r>
              <a:rPr kumimoji="0" lang="en-US" sz="12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Swimlanes (</a:t>
            </a:r>
            <a:r>
              <a:rPr kumimoji="0" lang="ru-RU" sz="12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разделы</a:t>
            </a:r>
            <a:r>
              <a:rPr kumimoji="0" lang="en-US" sz="12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)</a:t>
            </a:r>
            <a:r>
              <a:rPr kumimoji="0" lang="ru-RU" sz="12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 используются для представления или группирования действий, выполняемых различными действующими лицами в одном потоке</a:t>
            </a:r>
            <a:endParaRPr kumimoji="0" lang="en-US" sz="120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IBM Plex Sans"/>
              <a:cs typeface="Arial"/>
              <a:sym typeface="IBM Plex Sans"/>
            </a:endParaRPr>
          </a:p>
          <a:p>
            <a:pPr marL="103800"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84AE0"/>
              </a:buClr>
              <a:buSzPts val="1200"/>
              <a:tabLst/>
              <a:defRPr/>
            </a:pPr>
            <a:endParaRPr lang="en-US" sz="1200" dirty="0">
              <a:latin typeface="IBM Plex Sans"/>
              <a:sym typeface="IBM Plex Sans"/>
            </a:endParaRPr>
          </a:p>
          <a:p>
            <a:pPr marL="103800" marR="0" lvl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684AE0"/>
              </a:buClr>
              <a:buSzPts val="1200"/>
              <a:tabLst/>
              <a:defRPr/>
            </a:pPr>
            <a:r>
              <a:rPr kumimoji="0" lang="ru-RU" sz="1200" i="1" u="sng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Несколько советов, по использованию </a:t>
            </a:r>
            <a:r>
              <a:rPr kumimoji="0" lang="en-US" sz="1200" i="1" u="sng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Swimlanes</a:t>
            </a:r>
            <a:r>
              <a:rPr kumimoji="0" lang="ru-RU" sz="1200" i="1" u="sng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:</a:t>
            </a:r>
            <a:endParaRPr kumimoji="0" lang="en-US" sz="1200" i="1" u="sng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IBM Plex Sans"/>
              <a:cs typeface="Arial"/>
              <a:sym typeface="IBM Plex Sans"/>
            </a:endParaRPr>
          </a:p>
          <a:p>
            <a:pPr marL="358775" marR="0" lvl="0" indent="-176213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  <a:defRPr/>
            </a:pPr>
            <a:r>
              <a:rPr kumimoji="0" lang="ru-RU" sz="12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Добавить </a:t>
            </a:r>
            <a:r>
              <a:rPr kumimoji="0" lang="en-US" sz="12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Swimlanes </a:t>
            </a:r>
            <a:r>
              <a:rPr kumimoji="0" lang="ru-RU" sz="12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линейных процессов – это упростит чтение схемы</a:t>
            </a:r>
            <a:endParaRPr lang="ru-RU" sz="1200" dirty="0">
              <a:latin typeface="IBM Plex Sans"/>
              <a:sym typeface="IBM Plex Sans"/>
            </a:endParaRPr>
          </a:p>
          <a:p>
            <a:pPr marL="358775" marR="0" lvl="0" indent="-176213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  <a:defRPr/>
            </a:pPr>
            <a:r>
              <a:rPr kumimoji="0" lang="ru-RU" sz="12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Не добавлять более 5 </a:t>
            </a:r>
            <a:r>
              <a:rPr kumimoji="0" lang="en-US" sz="12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Swimlanes</a:t>
            </a:r>
            <a:endParaRPr lang="ru-RU" sz="1200" dirty="0">
              <a:latin typeface="IBM Plex Sans"/>
              <a:sym typeface="IBM Plex Sans"/>
            </a:endParaRPr>
          </a:p>
          <a:p>
            <a:pPr marL="358775" marR="0" lvl="0" indent="-176213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  <a:defRPr/>
            </a:pPr>
            <a:r>
              <a:rPr kumimoji="0" lang="ru-RU" sz="12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Располагать </a:t>
            </a:r>
            <a:r>
              <a:rPr kumimoji="0" lang="en-US" sz="12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Swimlanes </a:t>
            </a:r>
            <a:r>
              <a:rPr kumimoji="0" lang="ru-RU" sz="12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в логическом порядке </a:t>
            </a:r>
          </a:p>
        </p:txBody>
      </p:sp>
      <p:pic>
        <p:nvPicPr>
          <p:cNvPr id="2050" name="Picture 2" descr="Диаграммы действий с плавательными бассейнами">
            <a:extLst>
              <a:ext uri="{FF2B5EF4-FFF2-40B4-BE49-F238E27FC236}">
                <a16:creationId xmlns:a16="http://schemas.microsoft.com/office/drawing/2014/main" id="{9839B47B-2077-3F8C-E6A7-A500D96454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3096" y="1523669"/>
            <a:ext cx="3532468" cy="2892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191729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74"/>
          <p:cNvSpPr txBox="1"/>
          <p:nvPr/>
        </p:nvSpPr>
        <p:spPr>
          <a:xfrm>
            <a:off x="541774" y="720000"/>
            <a:ext cx="6556858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noAutofit/>
          </a:bodyPr>
          <a:lstStyle/>
          <a:p>
            <a:pPr lvl="0"/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Диаграмма активностей: пример для интернет-магазина</a:t>
            </a:r>
            <a:endParaRPr lang="en-US" sz="1800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2" name="Google Shape;529;p74">
            <a:extLst>
              <a:ext uri="{FF2B5EF4-FFF2-40B4-BE49-F238E27FC236}">
                <a16:creationId xmlns:a16="http://schemas.microsoft.com/office/drawing/2014/main" id="{68261C80-6DB5-4DCD-C448-058D26B60B32}"/>
              </a:ext>
            </a:extLst>
          </p:cNvPr>
          <p:cNvSpPr txBox="1"/>
          <p:nvPr/>
        </p:nvSpPr>
        <p:spPr>
          <a:xfrm>
            <a:off x="541774" y="1179837"/>
            <a:ext cx="3380521" cy="2929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700" rIns="0" bIns="0" anchor="t" anchorCtr="0">
            <a:spAutoFit/>
          </a:bodyPr>
          <a:lstStyle/>
          <a:p>
            <a:pPr marL="103800">
              <a:spcBef>
                <a:spcPts val="300"/>
              </a:spcBef>
              <a:buClr>
                <a:srgbClr val="684AE0"/>
              </a:buClr>
              <a:buSzPts val="1200"/>
              <a:defRPr/>
            </a:pPr>
            <a:r>
              <a:rPr kumimoji="0" lang="ru-RU" sz="1200" b="1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Диаграмма активностей для сайта магазина</a:t>
            </a:r>
            <a:r>
              <a:rPr kumimoji="0" lang="ru-RU" sz="1200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 максимально доступно объясняет, какие есть интеграции в системе:</a:t>
            </a:r>
            <a:r>
              <a:rPr kumimoji="0" lang="ru-RU" sz="12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 </a:t>
            </a:r>
          </a:p>
          <a:p>
            <a:pPr marL="275250" indent="-171450">
              <a:spcBef>
                <a:spcPts val="3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  <a:defRPr/>
            </a:pPr>
            <a:r>
              <a:rPr kumimoji="0" lang="ru-RU" sz="12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Актор (в нашем случае — покупатель), зашедший на сайт, делает заказ </a:t>
            </a:r>
          </a:p>
          <a:p>
            <a:pPr marL="275250" indent="-171450">
              <a:spcBef>
                <a:spcPts val="3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  <a:defRPr/>
            </a:pPr>
            <a:r>
              <a:rPr kumimoji="0" lang="ru-RU" sz="12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Далее у нас происходит разветвление: проверяем, является ли пользователь оптовиком</a:t>
            </a:r>
          </a:p>
          <a:p>
            <a:pPr marL="275250" indent="-171450">
              <a:spcBef>
                <a:spcPts val="3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  <a:defRPr/>
            </a:pPr>
            <a:r>
              <a:rPr kumimoji="0" lang="ru-RU" sz="12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Если он не зарегистрирован в системе и не оптовик, заказ отправляется в </a:t>
            </a:r>
            <a:r>
              <a:rPr kumimoji="0" lang="en-US" sz="12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retailCRM</a:t>
            </a:r>
            <a:r>
              <a:rPr lang="ru-RU" sz="1200" dirty="0">
                <a:latin typeface="IBM Plex Sans"/>
                <a:sym typeface="IBM Plex Sans"/>
              </a:rPr>
              <a:t>, если </a:t>
            </a:r>
            <a:r>
              <a:rPr kumimoji="0" lang="ru-RU" sz="12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пользователь зарегистрирован, его заказ попадает в </a:t>
            </a:r>
            <a:r>
              <a:rPr kumimoji="0" lang="en-US" sz="12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Navision. </a:t>
            </a:r>
            <a:r>
              <a:rPr kumimoji="0" lang="ru-RU" sz="12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При этом между </a:t>
            </a:r>
            <a:r>
              <a:rPr kumimoji="0" lang="en-US" sz="12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retailCRM </a:t>
            </a:r>
            <a:r>
              <a:rPr kumimoji="0" lang="ru-RU" sz="12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и </a:t>
            </a:r>
            <a:r>
              <a:rPr kumimoji="0" lang="en-US" sz="12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Navision </a:t>
            </a:r>
            <a:r>
              <a:rPr kumimoji="0" lang="ru-RU" sz="12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происходит синхронизация остатка и статусов.</a:t>
            </a:r>
          </a:p>
        </p:txBody>
      </p:sp>
      <p:pic>
        <p:nvPicPr>
          <p:cNvPr id="6" name="image11.png">
            <a:extLst>
              <a:ext uri="{FF2B5EF4-FFF2-40B4-BE49-F238E27FC236}">
                <a16:creationId xmlns:a16="http://schemas.microsoft.com/office/drawing/2014/main" id="{058259C2-AD06-7BBD-2E11-5B8B50625FE6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4202096" y="1179837"/>
            <a:ext cx="4638040" cy="3302635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47976914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53"/>
          <p:cNvSpPr txBox="1">
            <a:spLocks noGrp="1"/>
          </p:cNvSpPr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Плюсы и минусы </a:t>
            </a:r>
            <a:r>
              <a:rPr lang="en-US" dirty="0"/>
              <a:t>UML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3456664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529;p74">
            <a:extLst>
              <a:ext uri="{FF2B5EF4-FFF2-40B4-BE49-F238E27FC236}">
                <a16:creationId xmlns:a16="http://schemas.microsoft.com/office/drawing/2014/main" id="{68261C80-6DB5-4DCD-C448-058D26B60B32}"/>
              </a:ext>
            </a:extLst>
          </p:cNvPr>
          <p:cNvSpPr txBox="1"/>
          <p:nvPr/>
        </p:nvSpPr>
        <p:spPr>
          <a:xfrm>
            <a:off x="525732" y="842953"/>
            <a:ext cx="3917931" cy="3768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700" rIns="0" bIns="0" anchor="t" anchorCtr="0">
            <a:spAutoFit/>
          </a:bodyPr>
          <a:lstStyle/>
          <a:p>
            <a:pPr marL="103800" algn="ctr">
              <a:spcBef>
                <a:spcPts val="300"/>
              </a:spcBef>
              <a:buClr>
                <a:srgbClr val="684AE0"/>
              </a:buClr>
              <a:buSzPts val="1200"/>
              <a:defRPr/>
            </a:pPr>
            <a:r>
              <a:rPr lang="ru-RU" b="1" dirty="0">
                <a:solidFill>
                  <a:srgbClr val="00B050"/>
                </a:solidFill>
                <a:latin typeface="IBM Plex Sans"/>
                <a:sym typeface="IBM Plex Sans"/>
              </a:rPr>
              <a:t>«+» Плюсы </a:t>
            </a:r>
            <a:r>
              <a:rPr lang="en-US" b="1" dirty="0">
                <a:solidFill>
                  <a:srgbClr val="00B050"/>
                </a:solidFill>
                <a:latin typeface="IBM Plex Sans"/>
                <a:sym typeface="IBM Plex Sans"/>
              </a:rPr>
              <a:t>UML</a:t>
            </a:r>
            <a:br>
              <a:rPr lang="en-US" b="1" dirty="0">
                <a:latin typeface="IBM Plex Sans"/>
                <a:sym typeface="IBM Plex Sans"/>
              </a:rPr>
            </a:br>
            <a:endParaRPr lang="ru-RU" b="1" dirty="0">
              <a:latin typeface="IBM Plex Sans"/>
              <a:sym typeface="IBM Plex Sans"/>
            </a:endParaRPr>
          </a:p>
          <a:p>
            <a:pPr marL="275250" indent="-171450">
              <a:spcBef>
                <a:spcPts val="3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  <a:defRPr/>
            </a:pPr>
            <a:r>
              <a:rPr kumimoji="0" lang="ru-RU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С помощью </a:t>
            </a: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UML </a:t>
            </a:r>
            <a:r>
              <a:rPr kumimoji="0" lang="ru-RU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можно описать ситуацию или ключевую задачу с различных точек зрения</a:t>
            </a:r>
            <a:r>
              <a:rPr kumimoji="0" lang="ru-RU" sz="12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 и аспектов поведения системы</a:t>
            </a:r>
          </a:p>
          <a:p>
            <a:pPr marL="275250" indent="-171450">
              <a:spcBef>
                <a:spcPts val="3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UML </a:t>
            </a:r>
            <a:r>
              <a:rPr kumimoji="0" lang="ru-RU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диаграммы простые в восприятии:</a:t>
            </a:r>
            <a:r>
              <a:rPr kumimoji="0" lang="ru-RU" sz="12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 прочитать схему и ознакомится с ее синтаксисом сможет даже работник, не имеющих специальных знаний в области программирования и написании бизнес-моделей (речь идет о стандартных схемах с 20-40 условными обозначениями)</a:t>
            </a:r>
          </a:p>
          <a:p>
            <a:pPr marL="275250" indent="-171450">
              <a:spcBef>
                <a:spcPts val="3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UML </a:t>
            </a:r>
            <a:r>
              <a:rPr kumimoji="0" lang="ru-RU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минимизирует процент возможных ошибок при создании бизнес-процесса</a:t>
            </a:r>
            <a:r>
              <a:rPr kumimoji="0" lang="ru-RU" sz="12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. Например, она исключает несогласованность параметров дополнительных программ или изменение основных атрибутов.</a:t>
            </a:r>
          </a:p>
          <a:p>
            <a:pPr marL="275250" indent="-171450">
              <a:spcBef>
                <a:spcPts val="3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  <a:defRPr/>
            </a:pPr>
            <a:r>
              <a:rPr kumimoji="0" lang="ru-RU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Любой этап бизнес-процесса может быть использован повторно </a:t>
            </a:r>
            <a:r>
              <a:rPr kumimoji="0" lang="ru-RU" sz="12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в уже существующем или новом проекте организации</a:t>
            </a:r>
          </a:p>
        </p:txBody>
      </p:sp>
      <p:sp>
        <p:nvSpPr>
          <p:cNvPr id="3" name="Google Shape;529;p74">
            <a:extLst>
              <a:ext uri="{FF2B5EF4-FFF2-40B4-BE49-F238E27FC236}">
                <a16:creationId xmlns:a16="http://schemas.microsoft.com/office/drawing/2014/main" id="{E00F95AB-D5A9-0968-3E0E-830C0898AC8A}"/>
              </a:ext>
            </a:extLst>
          </p:cNvPr>
          <p:cNvSpPr txBox="1"/>
          <p:nvPr/>
        </p:nvSpPr>
        <p:spPr>
          <a:xfrm>
            <a:off x="4857100" y="842953"/>
            <a:ext cx="3917931" cy="3322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700" rIns="0" bIns="0" anchor="t" anchorCtr="0">
            <a:spAutoFit/>
          </a:bodyPr>
          <a:lstStyle/>
          <a:p>
            <a:pPr marL="103800" algn="ctr">
              <a:spcBef>
                <a:spcPts val="300"/>
              </a:spcBef>
              <a:buClr>
                <a:srgbClr val="684AE0"/>
              </a:buClr>
              <a:buSzPts val="1200"/>
              <a:defRPr/>
            </a:pPr>
            <a:r>
              <a:rPr lang="ru-RU" b="1" dirty="0">
                <a:solidFill>
                  <a:srgbClr val="C00000"/>
                </a:solidFill>
                <a:latin typeface="IBM Plex Sans"/>
                <a:sym typeface="IBM Plex Sans"/>
              </a:rPr>
              <a:t>«–» Минусы </a:t>
            </a:r>
            <a:r>
              <a:rPr lang="en-US" b="1" dirty="0">
                <a:solidFill>
                  <a:srgbClr val="C00000"/>
                </a:solidFill>
                <a:latin typeface="IBM Plex Sans"/>
                <a:sym typeface="IBM Plex Sans"/>
              </a:rPr>
              <a:t>UML</a:t>
            </a:r>
            <a:br>
              <a:rPr lang="en-US" b="1" dirty="0">
                <a:latin typeface="IBM Plex Sans"/>
                <a:sym typeface="IBM Plex Sans"/>
              </a:rPr>
            </a:br>
            <a:endParaRPr lang="ru-RU" b="1" dirty="0">
              <a:latin typeface="IBM Plex Sans"/>
              <a:sym typeface="IBM Plex Sans"/>
            </a:endParaRPr>
          </a:p>
          <a:p>
            <a:pPr marL="275250" indent="-171450">
              <a:spcBef>
                <a:spcPts val="3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  <a:defRPr/>
            </a:pPr>
            <a:r>
              <a:rPr kumimoji="0" lang="ru-RU" sz="12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Многие программисты используют современную версию нотации </a:t>
            </a:r>
            <a:r>
              <a:rPr kumimoji="0" lang="en-US" sz="12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UML 2.0</a:t>
            </a:r>
            <a:r>
              <a:rPr kumimoji="0" lang="ru-RU" sz="12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, </a:t>
            </a:r>
            <a:r>
              <a:rPr kumimoji="0" lang="ru-RU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которая характеризуется высокой избыточностью языка,</a:t>
            </a:r>
            <a:r>
              <a:rPr kumimoji="0" lang="ru-RU" sz="12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 содержит множество диаграмм и конструкций, которые не всегда важны при создании модели бизнес-процесса.</a:t>
            </a:r>
          </a:p>
          <a:p>
            <a:pPr marL="275250" indent="-171450">
              <a:spcBef>
                <a:spcPts val="3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  <a:defRPr/>
            </a:pPr>
            <a:r>
              <a:rPr kumimoji="0" lang="ru-RU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Применение объектно-ориентированного подхода требует наличия знаний о предметной области и методах анализа на языке программирования.</a:t>
            </a:r>
            <a:r>
              <a:rPr kumimoji="0" lang="ru-RU" sz="12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 Крупные проекты могут включать свыше 100 условных обозначений. В таком случае в команде должны быть специалисты, владеющие определенным уровнем квалификации и умеющие отходить от традиционных подходов к работе.</a:t>
            </a:r>
          </a:p>
        </p:txBody>
      </p:sp>
    </p:spTree>
    <p:extLst>
      <p:ext uri="{BB962C8B-B14F-4D97-AF65-F5344CB8AC3E}">
        <p14:creationId xmlns:p14="http://schemas.microsoft.com/office/powerpoint/2010/main" val="70007585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62"/>
          <p:cNvSpPr txBox="1"/>
          <p:nvPr/>
        </p:nvSpPr>
        <p:spPr>
          <a:xfrm>
            <a:off x="541775" y="720000"/>
            <a:ext cx="38520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noAutofit/>
          </a:bodyPr>
          <a:lstStyle/>
          <a:p>
            <a:pPr lvl="0"/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Нотация </a:t>
            </a:r>
            <a:r>
              <a:rPr lang="en-US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UML</a:t>
            </a:r>
            <a:endParaRPr lang="ru-RU" sz="1800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52" name="Google Shape;452;p62"/>
          <p:cNvSpPr txBox="1"/>
          <p:nvPr/>
        </p:nvSpPr>
        <p:spPr>
          <a:xfrm>
            <a:off x="541775" y="1668361"/>
            <a:ext cx="3852000" cy="12741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03200" indent="-177800">
              <a:lnSpc>
                <a:spcPct val="115000"/>
              </a:lnSpc>
              <a:buClr>
                <a:schemeClr val="dk1"/>
              </a:buClr>
              <a:buSzPts val="1200"/>
              <a:buFont typeface=".Apple Color Emoji UI"/>
              <a:buChar char="🔍"/>
            </a:pPr>
            <a:r>
              <a:rPr lang="ru-RU" sz="1200" dirty="0">
                <a:solidFill>
                  <a:srgbClr val="010101"/>
                </a:solidFill>
                <a:latin typeface="IBM Plex Sans"/>
                <a:ea typeface="IBM Plex Sans"/>
                <a:cs typeface="IBM Plex Sans"/>
                <a:sym typeface="IBM Plex Sans"/>
              </a:rPr>
              <a:t> Необходимо описать бизнес-процесс используя</a:t>
            </a:r>
            <a:r>
              <a:rPr lang="en-US" sz="1200" dirty="0">
                <a:solidFill>
                  <a:srgbClr val="010101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r>
              <a:rPr lang="ru-RU" sz="1200" dirty="0">
                <a:solidFill>
                  <a:srgbClr val="01010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нотацию </a:t>
            </a:r>
            <a:r>
              <a:rPr lang="en-US" sz="1200" dirty="0">
                <a:solidFill>
                  <a:srgbClr val="010101"/>
                </a:solidFill>
                <a:latin typeface="IBM Plex Sans"/>
                <a:ea typeface="IBM Plex Sans"/>
                <a:cs typeface="IBM Plex Sans"/>
                <a:sym typeface="IBM Plex Sans"/>
              </a:rPr>
              <a:t>UML (</a:t>
            </a:r>
            <a:r>
              <a:rPr lang="ru-RU" sz="1200" i="1" u="sng" dirty="0">
                <a:solidFill>
                  <a:srgbClr val="010101"/>
                </a:solidFill>
                <a:latin typeface="IBM Plex Sans"/>
                <a:ea typeface="IBM Plex Sans"/>
                <a:cs typeface="IBM Plex Sans"/>
                <a:sym typeface="IBM Plex Sans"/>
              </a:rPr>
              <a:t>1 процесс на выбор</a:t>
            </a:r>
            <a:r>
              <a:rPr lang="en-US" sz="1200" dirty="0">
                <a:solidFill>
                  <a:srgbClr val="010101"/>
                </a:solidFill>
                <a:latin typeface="IBM Plex Sans"/>
                <a:ea typeface="IBM Plex Sans"/>
                <a:cs typeface="IBM Plex Sans"/>
                <a:sym typeface="IBM Plex Sans"/>
              </a:rPr>
              <a:t>)</a:t>
            </a:r>
            <a:r>
              <a:rPr lang="ru-RU" sz="1200" dirty="0">
                <a:solidFill>
                  <a:srgbClr val="010101"/>
                </a:solidFill>
                <a:latin typeface="IBM Plex Sans"/>
                <a:ea typeface="IBM Plex Sans"/>
                <a:cs typeface="IBM Plex Sans"/>
                <a:sym typeface="IBM Plex Sans"/>
              </a:rPr>
              <a:t>:</a:t>
            </a:r>
            <a:endParaRPr lang="en-US" sz="1200" dirty="0">
              <a:solidFill>
                <a:srgbClr val="01010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203200" indent="-177800">
              <a:lnSpc>
                <a:spcPct val="115000"/>
              </a:lnSpc>
              <a:buClr>
                <a:schemeClr val="dk1"/>
              </a:buClr>
              <a:buSzPts val="1200"/>
              <a:buFont typeface=".Apple Color Emoji UI"/>
              <a:buChar char="🔍"/>
            </a:pPr>
            <a:endParaRPr lang="en-US" sz="1200" dirty="0">
              <a:solidFill>
                <a:srgbClr val="01010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93713" indent="-166688">
              <a:lnSpc>
                <a:spcPct val="115000"/>
              </a:lnSpc>
              <a:buClr>
                <a:schemeClr val="dk1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1200" dirty="0">
                <a:solidFill>
                  <a:srgbClr val="01010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Отправка посылки Почтой России</a:t>
            </a:r>
          </a:p>
          <a:p>
            <a:pPr marL="493713" indent="-166688">
              <a:lnSpc>
                <a:spcPct val="115000"/>
              </a:lnSpc>
              <a:buClr>
                <a:schemeClr val="dk1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1200" dirty="0">
                <a:solidFill>
                  <a:srgbClr val="01010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Поиск работы</a:t>
            </a:r>
          </a:p>
          <a:p>
            <a:pPr marL="493713" indent="-166688">
              <a:lnSpc>
                <a:spcPct val="115000"/>
              </a:lnSpc>
              <a:buClr>
                <a:schemeClr val="dk1"/>
              </a:buClr>
              <a:buSzPts val="12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10101"/>
                </a:solidFill>
                <a:latin typeface="IBM Plex Sans"/>
                <a:ea typeface="IBM Plex Sans"/>
                <a:cs typeface="IBM Plex Sans"/>
                <a:sym typeface="IBM Plex Sans"/>
              </a:rPr>
              <a:t>*</a:t>
            </a:r>
            <a:r>
              <a:rPr lang="ru-RU" sz="1200" dirty="0">
                <a:solidFill>
                  <a:srgbClr val="01010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Свой вариант</a:t>
            </a:r>
            <a:r>
              <a:rPr lang="en-US" sz="1200" dirty="0">
                <a:solidFill>
                  <a:srgbClr val="010101"/>
                </a:solidFill>
                <a:latin typeface="IBM Plex Sans"/>
                <a:ea typeface="IBM Plex Sans"/>
                <a:cs typeface="IBM Plex Sans"/>
                <a:sym typeface="IBM Plex Sans"/>
              </a:rPr>
              <a:t>*</a:t>
            </a:r>
            <a:endParaRPr lang="ru-RU" sz="1200" dirty="0">
              <a:solidFill>
                <a:srgbClr val="01010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53" name="Google Shape;453;p62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4032000" cy="360000"/>
          </a:xfrm>
          <a:prstGeom prst="rect">
            <a:avLst/>
          </a:prstGeom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Домашнее задание</a:t>
            </a:r>
            <a:endParaRPr dirty="0"/>
          </a:p>
        </p:txBody>
      </p:sp>
      <p:pic>
        <p:nvPicPr>
          <p:cNvPr id="2" name="Google Shape;1136;p111" descr="preencoded.png">
            <a:extLst>
              <a:ext uri="{FF2B5EF4-FFF2-40B4-BE49-F238E27FC236}">
                <a16:creationId xmlns:a16="http://schemas.microsoft.com/office/drawing/2014/main" id="{11F14E9B-F3AE-B17E-C9D2-D44EE71833F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615947" y="1553776"/>
            <a:ext cx="2505693" cy="2116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5"/>
          <p:cNvSpPr txBox="1">
            <a:spLocks noGrp="1"/>
          </p:cNvSpPr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Итоги урока</a:t>
            </a:r>
            <a:endParaRPr sz="1800" b="0" i="0" u="none" strike="noStrike" cap="none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126" name="Google Shape;126;p5"/>
          <p:cNvSpPr txBox="1">
            <a:spLocks noGrp="1"/>
          </p:cNvSpPr>
          <p:nvPr>
            <p:ph type="subTitle" idx="1"/>
          </p:nvPr>
        </p:nvSpPr>
        <p:spPr>
          <a:xfrm>
            <a:off x="540000" y="1511314"/>
            <a:ext cx="7726922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374399" lvl="0" indent="-306599">
              <a:spcBef>
                <a:spcPts val="1200"/>
              </a:spcBef>
              <a:buClr>
                <a:schemeClr val="accent1"/>
              </a:buClr>
              <a:buSzPts val="1200"/>
              <a:buFont typeface="IBM Plex Sans"/>
              <a:buChar char="📌"/>
            </a:pPr>
            <a:r>
              <a:rPr lang="ru-RU" sz="1200" dirty="0">
                <a:solidFill>
                  <a:schemeClr val="dk1"/>
                </a:solidFill>
              </a:rPr>
              <a:t>Подробно познакомились с нотацией </a:t>
            </a:r>
            <a:r>
              <a:rPr lang="en-US" sz="1200" dirty="0">
                <a:solidFill>
                  <a:schemeClr val="dk1"/>
                </a:solidFill>
              </a:rPr>
              <a:t>UML;</a:t>
            </a:r>
          </a:p>
          <a:p>
            <a:pPr marL="374399" lvl="0" indent="-306599">
              <a:spcBef>
                <a:spcPts val="1200"/>
              </a:spcBef>
              <a:buClr>
                <a:schemeClr val="accent1"/>
              </a:buClr>
              <a:buSzPts val="1200"/>
              <a:buFont typeface="IBM Plex Sans"/>
              <a:buChar char="📌"/>
            </a:pPr>
            <a:r>
              <a:rPr lang="ru-RU" sz="1200" dirty="0">
                <a:solidFill>
                  <a:schemeClr val="dk1"/>
                </a:solidFill>
              </a:rPr>
              <a:t>Узнали, как применять данную нотацию, какие у нее ключевые элементы и важные правила использования.</a:t>
            </a:r>
          </a:p>
        </p:txBody>
      </p:sp>
    </p:spTree>
    <p:extLst>
      <p:ext uri="{BB962C8B-B14F-4D97-AF65-F5344CB8AC3E}">
        <p14:creationId xmlns:p14="http://schemas.microsoft.com/office/powerpoint/2010/main" val="317584594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2" name="Google Shape;432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900149">
            <a:off x="5331734" y="2692882"/>
            <a:ext cx="2243677" cy="1682757"/>
          </a:xfrm>
          <a:prstGeom prst="roundRect">
            <a:avLst>
              <a:gd name="adj" fmla="val 9050"/>
            </a:avLst>
          </a:prstGeom>
          <a:noFill/>
          <a:ln>
            <a:noFill/>
          </a:ln>
        </p:spPr>
      </p:pic>
      <p:pic>
        <p:nvPicPr>
          <p:cNvPr id="433" name="Google Shape;433;p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43858" y="339962"/>
            <a:ext cx="694430" cy="69443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4" name="Google Shape;434;p6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900001">
            <a:off x="7761275" y="1637025"/>
            <a:ext cx="775350" cy="1085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5" name="Google Shape;435;p6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9250" y="460575"/>
            <a:ext cx="1594075" cy="1594075"/>
          </a:xfrm>
          <a:prstGeom prst="rect">
            <a:avLst/>
          </a:prstGeom>
          <a:noFill/>
          <a:ln>
            <a:noFill/>
          </a:ln>
        </p:spPr>
      </p:pic>
      <p:sp>
        <p:nvSpPr>
          <p:cNvPr id="436" name="Google Shape;436;p60"/>
          <p:cNvSpPr txBox="1"/>
          <p:nvPr/>
        </p:nvSpPr>
        <p:spPr>
          <a:xfrm rot="-622610">
            <a:off x="2139272" y="2021722"/>
            <a:ext cx="2669867" cy="738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Вопросы?</a:t>
            </a:r>
            <a:endParaRPr sz="36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37" name="Google Shape;437;p60"/>
          <p:cNvSpPr txBox="1"/>
          <p:nvPr/>
        </p:nvSpPr>
        <p:spPr>
          <a:xfrm rot="489937">
            <a:off x="3056633" y="3652057"/>
            <a:ext cx="2669767" cy="369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Вопросы?</a:t>
            </a:r>
            <a:endParaRPr sz="12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38" name="Google Shape;438;p60"/>
          <p:cNvSpPr txBox="1"/>
          <p:nvPr/>
        </p:nvSpPr>
        <p:spPr>
          <a:xfrm rot="489937">
            <a:off x="4902796" y="1396926"/>
            <a:ext cx="2669767" cy="4618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Вопросы?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5"/>
          <p:cNvSpPr txBox="1">
            <a:spLocks noGrp="1"/>
          </p:cNvSpPr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На следующем уроке</a:t>
            </a:r>
            <a:endParaRPr sz="1800" b="0" i="0" u="none" strike="noStrike" cap="none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126" name="Google Shape;126;p5"/>
          <p:cNvSpPr txBox="1">
            <a:spLocks noGrp="1"/>
          </p:cNvSpPr>
          <p:nvPr>
            <p:ph type="subTitle" idx="1"/>
          </p:nvPr>
        </p:nvSpPr>
        <p:spPr>
          <a:xfrm>
            <a:off x="539999" y="1603647"/>
            <a:ext cx="7801567" cy="677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374399" indent="-306599">
              <a:spcBef>
                <a:spcPts val="1200"/>
              </a:spcBef>
              <a:buClr>
                <a:schemeClr val="accent1"/>
              </a:buClr>
              <a:buSzPts val="1200"/>
              <a:buFont typeface="IBM Plex Sans"/>
              <a:buChar char="📌"/>
            </a:pPr>
            <a:r>
              <a:rPr lang="ru-RU" sz="1200" dirty="0">
                <a:solidFill>
                  <a:schemeClr val="dk1"/>
                </a:solidFill>
              </a:rPr>
              <a:t>Узнаем, как находить зоны для развития в процессе;</a:t>
            </a:r>
          </a:p>
          <a:p>
            <a:pPr marL="374399" indent="-306599">
              <a:spcBef>
                <a:spcPts val="1200"/>
              </a:spcBef>
              <a:buClr>
                <a:schemeClr val="accent1"/>
              </a:buClr>
              <a:buSzPts val="1200"/>
              <a:buFont typeface="IBM Plex Sans"/>
              <a:buChar char="📌"/>
            </a:pPr>
            <a:r>
              <a:rPr lang="ru-RU" sz="1200" dirty="0">
                <a:solidFill>
                  <a:schemeClr val="dk1"/>
                </a:solidFill>
              </a:rPr>
              <a:t>Поговорим про то, какие у процесса есть критерии эффективности.</a:t>
            </a:r>
          </a:p>
        </p:txBody>
      </p:sp>
    </p:spTree>
    <p:extLst>
      <p:ext uri="{BB962C8B-B14F-4D97-AF65-F5344CB8AC3E}">
        <p14:creationId xmlns:p14="http://schemas.microsoft.com/office/powerpoint/2010/main" val="9303804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52"/>
          <p:cNvSpPr txBox="1">
            <a:spLocks noGrp="1"/>
          </p:cNvSpPr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Что будет на уроке сегодня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64" name="Google Shape;364;p52"/>
          <p:cNvSpPr txBox="1">
            <a:spLocks noGrp="1"/>
          </p:cNvSpPr>
          <p:nvPr>
            <p:ph type="subTitle" idx="1"/>
          </p:nvPr>
        </p:nvSpPr>
        <p:spPr>
          <a:xfrm>
            <a:off x="540000" y="1511315"/>
            <a:ext cx="6728548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374399" lvl="0" indent="-306599">
              <a:spcBef>
                <a:spcPts val="1200"/>
              </a:spcBef>
              <a:buClr>
                <a:schemeClr val="accent1"/>
              </a:buClr>
              <a:buSzPts val="1200"/>
              <a:buFont typeface="IBM Plex Sans"/>
              <a:buChar char="📌"/>
            </a:pPr>
            <a:r>
              <a:rPr lang="ru-RU" sz="1200" dirty="0">
                <a:solidFill>
                  <a:schemeClr val="dk1"/>
                </a:solidFill>
              </a:rPr>
              <a:t>Познакомимся с нотацией </a:t>
            </a:r>
            <a:r>
              <a:rPr lang="en-US" sz="1200" dirty="0">
                <a:solidFill>
                  <a:schemeClr val="dk1"/>
                </a:solidFill>
              </a:rPr>
              <a:t>UML;</a:t>
            </a:r>
          </a:p>
          <a:p>
            <a:pPr marL="374399" lvl="0" indent="-306599">
              <a:spcBef>
                <a:spcPts val="1200"/>
              </a:spcBef>
              <a:buClr>
                <a:schemeClr val="accent1"/>
              </a:buClr>
              <a:buSzPts val="1200"/>
              <a:buFont typeface="IBM Plex Sans"/>
              <a:buChar char="📌"/>
            </a:pPr>
            <a:r>
              <a:rPr lang="ru-RU" sz="1200" dirty="0">
                <a:solidFill>
                  <a:schemeClr val="dk1"/>
                </a:solidFill>
              </a:rPr>
              <a:t>Узнаем, как применять данную нотацию, какие у нее ключевые элементы и важные правила использования.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114"/>
          <p:cNvSpPr txBox="1">
            <a:spLocks noGrp="1"/>
          </p:cNvSpPr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Спасибо за внимание!</a:t>
            </a:r>
            <a:endParaRPr dirty="0"/>
          </a:p>
        </p:txBody>
      </p:sp>
      <p:sp>
        <p:nvSpPr>
          <p:cNvPr id="1183" name="Google Shape;1183;p114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74"/>
          <p:cNvSpPr txBox="1"/>
          <p:nvPr/>
        </p:nvSpPr>
        <p:spPr>
          <a:xfrm>
            <a:off x="541775" y="720000"/>
            <a:ext cx="38520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noAutofit/>
          </a:bodyPr>
          <a:lstStyle/>
          <a:p>
            <a:pPr lvl="0"/>
            <a:r>
              <a:rPr lang="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Нотация</a:t>
            </a:r>
            <a:endParaRPr sz="1800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529" name="Google Shape;529;p74"/>
          <p:cNvSpPr txBox="1"/>
          <p:nvPr/>
        </p:nvSpPr>
        <p:spPr>
          <a:xfrm>
            <a:off x="541775" y="1260000"/>
            <a:ext cx="7426567" cy="1067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700" rIns="0" bIns="0" anchor="t" anchorCtr="0">
            <a:spAutoFit/>
          </a:bodyPr>
          <a:lstStyle/>
          <a:p>
            <a:pPr marL="171450" lvl="0" indent="-171450">
              <a:lnSpc>
                <a:spcPct val="115000"/>
              </a:lnSpc>
              <a:buSzPts val="1500"/>
              <a:buFont typeface="Arial" panose="020B0604020202020204" pitchFamily="34" charset="0"/>
              <a:buChar char="•"/>
            </a:pPr>
            <a:r>
              <a:rPr lang="ru-RU" sz="1200" dirty="0">
                <a:solidFill>
                  <a:srgbClr val="1D1D1B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Совокупность графических элементов, которые используются для описания бизнес-процессов компании</a:t>
            </a:r>
          </a:p>
          <a:p>
            <a:pPr marL="171450" lvl="0" indent="-171450">
              <a:lnSpc>
                <a:spcPct val="115000"/>
              </a:lnSpc>
              <a:buSzPts val="1500"/>
              <a:buFont typeface="Arial" panose="020B0604020202020204" pitchFamily="34" charset="0"/>
              <a:buChar char="•"/>
            </a:pPr>
            <a:r>
              <a:rPr lang="ru-RU" sz="1200" dirty="0">
                <a:solidFill>
                  <a:srgbClr val="1D1D1B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Синтаксис графического языка моделирования</a:t>
            </a:r>
          </a:p>
          <a:p>
            <a:pPr marL="171450" lvl="0" indent="-171450">
              <a:lnSpc>
                <a:spcPct val="115000"/>
              </a:lnSpc>
              <a:buSzPts val="1500"/>
              <a:buFont typeface="Arial" panose="020B0604020202020204" pitchFamily="34" charset="0"/>
              <a:buChar char="•"/>
            </a:pPr>
            <a:r>
              <a:rPr lang="ru-RU" sz="1200" dirty="0">
                <a:solidFill>
                  <a:srgbClr val="1D1D1B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Правила составления графических моделей, чтобы фиксировать бизнес-процессы для анализа и оптимизации</a:t>
            </a:r>
          </a:p>
        </p:txBody>
      </p:sp>
      <p:pic>
        <p:nvPicPr>
          <p:cNvPr id="1028" name="Picture 4" descr="4.6.4. Нотация BPMN. Бизнес-процессы. Моделирование, внедрение, управление">
            <a:extLst>
              <a:ext uri="{FF2B5EF4-FFF2-40B4-BE49-F238E27FC236}">
                <a16:creationId xmlns:a16="http://schemas.microsoft.com/office/drawing/2014/main" id="{37BA076A-0D4D-C2C6-77A6-B531FF1EF2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3457" y="2384498"/>
            <a:ext cx="4517019" cy="25702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39479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53"/>
          <p:cNvSpPr txBox="1">
            <a:spLocks noGrp="1"/>
          </p:cNvSpPr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UML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426559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74"/>
          <p:cNvSpPr txBox="1"/>
          <p:nvPr/>
        </p:nvSpPr>
        <p:spPr>
          <a:xfrm>
            <a:off x="541775" y="720000"/>
            <a:ext cx="38520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noAutofit/>
          </a:bodyPr>
          <a:lstStyle/>
          <a:p>
            <a:pPr lvl="0"/>
            <a:r>
              <a:rPr lang="en-US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UML</a:t>
            </a:r>
            <a:endParaRPr sz="1800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" name="Google Shape;529;p74">
            <a:extLst>
              <a:ext uri="{FF2B5EF4-FFF2-40B4-BE49-F238E27FC236}">
                <a16:creationId xmlns:a16="http://schemas.microsoft.com/office/drawing/2014/main" id="{DD209D85-429B-4B99-BF4B-74459AB06FDA}"/>
              </a:ext>
            </a:extLst>
          </p:cNvPr>
          <p:cNvSpPr txBox="1"/>
          <p:nvPr/>
        </p:nvSpPr>
        <p:spPr>
          <a:xfrm>
            <a:off x="541775" y="1260000"/>
            <a:ext cx="7426567" cy="2529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700" rIns="0" bIns="0" anchor="t" anchorCtr="0">
            <a:spAutoFit/>
          </a:bodyPr>
          <a:lstStyle/>
          <a:p>
            <a:pPr marL="410400" indent="-306600">
              <a:buClr>
                <a:srgbClr val="684AE0"/>
              </a:buClr>
              <a:buSzPts val="1200"/>
              <a:buFont typeface="IBM Plex Sans SemiBold"/>
              <a:buChar char="💡"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Unified Modeling Language (UML)</a:t>
            </a:r>
            <a:r>
              <a:rPr kumimoji="0" lang="ru-RU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 </a:t>
            </a:r>
            <a:r>
              <a:rPr kumimoji="0" lang="ru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– это</a:t>
            </a:r>
            <a:br>
              <a:rPr kumimoji="0" lang="ru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 SemiBold"/>
                <a:ea typeface="IBM Plex Sans SemiBold"/>
                <a:cs typeface="IBM Plex Sans SemiBold"/>
                <a:sym typeface="IBM Plex Sans SemiBold"/>
              </a:rPr>
            </a:br>
            <a:r>
              <a:rPr kumimoji="0" lang="ru-RU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ea typeface="IBM Plex Sans"/>
                <a:cs typeface="IBM Plex Sans"/>
                <a:sym typeface="IBM Plex Sans"/>
              </a:rPr>
              <a:t>унифицированный язык моделирования</a:t>
            </a:r>
            <a:br>
              <a:rPr kumimoji="0" lang="ru-RU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ea typeface="IBM Plex Sans"/>
                <a:cs typeface="IBM Plex Sans"/>
                <a:sym typeface="IBM Plex Sans"/>
              </a:rPr>
            </a:br>
            <a:br>
              <a:rPr lang="en-US" dirty="0">
                <a:latin typeface="IBM Plex Sans"/>
                <a:ea typeface="IBM Plex Sans"/>
                <a:cs typeface="IBM Plex Sans"/>
                <a:sym typeface="IBM Plex Sans"/>
              </a:rPr>
            </a:br>
            <a:r>
              <a:rPr kumimoji="0" lang="en-US" sz="12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Modeling</a:t>
            </a:r>
            <a:r>
              <a:rPr kumimoji="0" lang="en-US" sz="12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 </a:t>
            </a:r>
            <a:r>
              <a:rPr kumimoji="0" lang="ru-RU" sz="12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подразумевает создание модели, описывающей объект. </a:t>
            </a:r>
            <a:r>
              <a:rPr kumimoji="0" lang="en-US" sz="12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Unified</a:t>
            </a:r>
            <a:r>
              <a:rPr kumimoji="0" lang="en-US" sz="12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 (</a:t>
            </a:r>
            <a:r>
              <a:rPr kumimoji="0" lang="ru-RU" sz="12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универсальный, единый) — подходит для широкого класса проектируемых программных систем, различных областей приложений, типов организаций, уровней компетентности, размеров проектов, а в нашем случае и для бизнес-процессов. </a:t>
            </a:r>
            <a:br>
              <a:rPr lang="en-US" sz="1200" i="1" dirty="0">
                <a:latin typeface="IBM Plex Sans"/>
                <a:sym typeface="IBM Plex Sans"/>
              </a:rPr>
            </a:br>
            <a:br>
              <a:rPr lang="en-US" sz="1200" i="1" dirty="0">
                <a:latin typeface="IBM Plex Sans"/>
                <a:sym typeface="IBM Plex Sans"/>
              </a:rPr>
            </a:br>
            <a:r>
              <a:rPr kumimoji="0" lang="ru-RU" sz="12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cs typeface="Arial"/>
                <a:sym typeface="IBM Plex Sans"/>
              </a:rPr>
              <a:t>Нотация использует объектно-ориентированные методы (методология, основанная на представлении программы/процесса в виде совокупности взаимодействующих объектов, каждый из которых является экземпляром определённого класса, а классы образуют иерархию наследования).</a:t>
            </a:r>
          </a:p>
          <a:p>
            <a:pPr marL="410400" indent="-306600">
              <a:buClr>
                <a:srgbClr val="684AE0"/>
              </a:buClr>
              <a:buSzPts val="1200"/>
              <a:buFont typeface="IBM Plex Sans SemiBold"/>
              <a:buChar char="💡"/>
              <a:defRPr/>
            </a:pPr>
            <a:endParaRPr kumimoji="0" lang="ru-RU" sz="1400" b="1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IBM Plex Sans"/>
              <a:cs typeface="Arial"/>
              <a:sym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7323996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74"/>
          <p:cNvSpPr txBox="1"/>
          <p:nvPr/>
        </p:nvSpPr>
        <p:spPr>
          <a:xfrm>
            <a:off x="541775" y="720000"/>
            <a:ext cx="3492814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noAutofit/>
          </a:bodyPr>
          <a:lstStyle/>
          <a:p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Пример: </a:t>
            </a:r>
          </a:p>
          <a:p>
            <a:r>
              <a:rPr lang="ru-RU" sz="1600" dirty="0">
                <a:latin typeface="IBM Plex Sans"/>
                <a:sym typeface="IBM Plex Sans SemiBold"/>
              </a:rPr>
              <a:t>Процесс «Подписание договора на обучение» в </a:t>
            </a:r>
            <a:r>
              <a:rPr lang="en-US" sz="1600" dirty="0">
                <a:latin typeface="IBM Plex Sans"/>
                <a:sym typeface="IBM Plex Sans SemiBold"/>
              </a:rPr>
              <a:t>UML</a:t>
            </a:r>
            <a:endParaRPr sz="1600" dirty="0">
              <a:latin typeface="IBM Plex Sans"/>
              <a:sym typeface="IBM Plex Sans SemiBold"/>
            </a:endParaRPr>
          </a:p>
        </p:txBody>
      </p:sp>
      <p:pic>
        <p:nvPicPr>
          <p:cNvPr id="2" name="image4.png" descr="UML activity">
            <a:extLst>
              <a:ext uri="{FF2B5EF4-FFF2-40B4-BE49-F238E27FC236}">
                <a16:creationId xmlns:a16="http://schemas.microsoft.com/office/drawing/2014/main" id="{5654B555-027D-AD14-7444-08E4B58853B7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4220308" y="205390"/>
            <a:ext cx="3974079" cy="4732720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12705829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53"/>
          <p:cNvSpPr txBox="1">
            <a:spLocks noGrp="1"/>
          </p:cNvSpPr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Типы диаграмм </a:t>
            </a:r>
            <a:r>
              <a:rPr lang="en-US" dirty="0"/>
              <a:t>UML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65156915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Макет шаблона GB">
  <a:themeElements>
    <a:clrScheme name="Simple Light">
      <a:dk1>
        <a:srgbClr val="000000"/>
      </a:dk1>
      <a:lt1>
        <a:srgbClr val="FFFFFF"/>
      </a:lt1>
      <a:dk2>
        <a:srgbClr val="8F93A3"/>
      </a:dk2>
      <a:lt2>
        <a:srgbClr val="D4D4DD"/>
      </a:lt2>
      <a:accent1>
        <a:srgbClr val="8D46F6"/>
      </a:accent1>
      <a:accent2>
        <a:srgbClr val="71E76E"/>
      </a:accent2>
      <a:accent3>
        <a:srgbClr val="FCB8FF"/>
      </a:accent3>
      <a:accent4>
        <a:srgbClr val="FD7B55"/>
      </a:accent4>
      <a:accent5>
        <a:srgbClr val="FBEB3B"/>
      </a:accent5>
      <a:accent6>
        <a:srgbClr val="F1EFE4"/>
      </a:accent6>
      <a:hlink>
        <a:srgbClr val="8D46F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3300</TotalTime>
  <Words>2288</Words>
  <Application>Microsoft Macintosh PowerPoint</Application>
  <PresentationFormat>Экран (16:9)</PresentationFormat>
  <Paragraphs>161</Paragraphs>
  <Slides>40</Slides>
  <Notes>40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40</vt:i4>
      </vt:variant>
    </vt:vector>
  </HeadingPairs>
  <TitlesOfParts>
    <vt:vector size="48" baseType="lpstr">
      <vt:lpstr>IBM Plex Sans SemiBold</vt:lpstr>
      <vt:lpstr>Zapf Dingbats</vt:lpstr>
      <vt:lpstr>Roboto</vt:lpstr>
      <vt:lpstr>IBM Plex Sans</vt:lpstr>
      <vt:lpstr>Arial</vt:lpstr>
      <vt:lpstr>.Apple Color Emoji UI</vt:lpstr>
      <vt:lpstr>Simple Light</vt:lpstr>
      <vt:lpstr>Макет шаблона GB</vt:lpstr>
      <vt:lpstr>Основные нотации для моделирования бизнес-процессов</vt:lpstr>
      <vt:lpstr>Алина Загидуллина</vt:lpstr>
      <vt:lpstr>План курса</vt:lpstr>
      <vt:lpstr>Что будет на уроке сегодня</vt:lpstr>
      <vt:lpstr>Презентация PowerPoint</vt:lpstr>
      <vt:lpstr>UML</vt:lpstr>
      <vt:lpstr>Презентация PowerPoint</vt:lpstr>
      <vt:lpstr>Презентация PowerPoint</vt:lpstr>
      <vt:lpstr>Типы диаграмм UML</vt:lpstr>
      <vt:lpstr>Презентация PowerPoint</vt:lpstr>
      <vt:lpstr>Презентация PowerPoint</vt:lpstr>
      <vt:lpstr>Презентация PowerPoint</vt:lpstr>
      <vt:lpstr>Диаграмма прецедентов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Диаграмма классов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Диаграмма активностей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Плюсы и минусы UML</vt:lpstr>
      <vt:lpstr>Презентация PowerPoint</vt:lpstr>
      <vt:lpstr>Презентация PowerPoint</vt:lpstr>
      <vt:lpstr>Итоги урока</vt:lpstr>
      <vt:lpstr>Презентация PowerPoint</vt:lpstr>
      <vt:lpstr>На следующем уроке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Введение в операционную модель</dc:title>
  <cp:lastModifiedBy>Голубков Сергей Сергеевич</cp:lastModifiedBy>
  <cp:revision>74</cp:revision>
  <dcterms:modified xsi:type="dcterms:W3CDTF">2022-09-04T06:43:24Z</dcterms:modified>
</cp:coreProperties>
</file>